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0" r:id="rId3"/>
    <p:sldId id="261" r:id="rId4"/>
    <p:sldId id="265" r:id="rId5"/>
    <p:sldId id="267" r:id="rId6"/>
    <p:sldId id="268" r:id="rId7"/>
    <p:sldId id="257" r:id="rId8"/>
    <p:sldId id="260" r:id="rId9"/>
    <p:sldId id="271" r:id="rId10"/>
    <p:sldId id="272" r:id="rId11"/>
    <p:sldId id="262" r:id="rId12"/>
    <p:sldId id="264" r:id="rId13"/>
    <p:sldId id="273" r:id="rId14"/>
    <p:sldId id="274" r:id="rId15"/>
    <p:sldId id="275" r:id="rId16"/>
    <p:sldId id="276" r:id="rId17"/>
    <p:sldId id="278" r:id="rId18"/>
    <p:sldId id="279" r:id="rId19"/>
    <p:sldId id="280" r:id="rId20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0E5ABA"/>
    <a:srgbClr val="9ED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15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946" y="-16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4C-4E5D-A831-16E4A94C8C4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4C-4E5D-A831-16E4A94C8C4E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4C-4E5D-A831-16E4A94C8C4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4C-4E5D-A831-16E4A94C8C4E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84C-4E5D-A831-16E4A94C8C4E}"/>
              </c:ext>
            </c:extLst>
          </c:dPt>
          <c:dLbls>
            <c:delete val="1"/>
          </c:dLbls>
          <c:cat>
            <c:strRef>
              <c:f>Лист1!$A$2:$A$6</c:f>
              <c:strCache>
                <c:ptCount val="5"/>
                <c:pt idx="0">
                  <c:v>Целевые мероприятия</c:v>
                </c:pt>
                <c:pt idx="1">
                  <c:v>Материальная помощь</c:v>
                </c:pt>
                <c:pt idx="2">
                  <c:v>Премирование</c:v>
                </c:pt>
                <c:pt idx="3">
                  <c:v>Отчисления в вышестоящие организации</c:v>
                </c:pt>
                <c:pt idx="4">
                  <c:v>Расходы на обеспечение деятельности аппарата организации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41.2</c:v>
                </c:pt>
                <c:pt idx="1">
                  <c:v>4.5999999999999996</c:v>
                </c:pt>
                <c:pt idx="2">
                  <c:v>3.9</c:v>
                </c:pt>
                <c:pt idx="3">
                  <c:v>20</c:v>
                </c:pt>
                <c:pt idx="4">
                  <c:v>12.8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84C-4E5D-A831-16E4A94C8C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500" cy="50165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6" y="0"/>
            <a:ext cx="2984500" cy="50165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C5A713EE-CE6D-4EF1-B2CC-67176C653795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8650"/>
            <a:ext cx="2984500" cy="50165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6" y="9518650"/>
            <a:ext cx="2984500" cy="50165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E971E694-DB5A-486A-AFFB-38ABA574A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33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871" cy="50275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03" tIns="48301" rIns="96603" bIns="48301" rtlCol="0"/>
          <a:lstStyle>
            <a:lvl1pPr algn="r">
              <a:defRPr sz="1300"/>
            </a:lvl1pPr>
          </a:lstStyle>
          <a:p>
            <a:fld id="{240E82D1-CB36-4996-ABC7-715266CBF5A6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3" tIns="48301" rIns="96603" bIns="483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603" tIns="48301" rIns="96603" bIns="4830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2754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03" tIns="48301" rIns="96603" bIns="48301" rtlCol="0" anchor="b"/>
          <a:lstStyle>
            <a:lvl1pPr algn="r">
              <a:defRPr sz="1300"/>
            </a:lvl1pPr>
          </a:lstStyle>
          <a:p>
            <a:fld id="{48361134-75E6-42F5-BB1A-B46CF40B47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63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049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964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37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7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79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860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83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9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51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951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5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09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96574" y="4634390"/>
            <a:ext cx="6342850" cy="4456946"/>
          </a:xfrm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1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05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779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810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7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361134-75E6-42F5-BB1A-B46CF40B478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95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rostim.com/wp-content/uploads/2021/03/image071-89-scal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b="16345"/>
          <a:stretch/>
        </p:blipFill>
        <p:spPr bwMode="auto">
          <a:xfrm>
            <a:off x="0" y="-709684"/>
            <a:ext cx="12192000" cy="756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303D2-BE28-4FE5-901C-F01375378351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B2DAB-BC23-4831-B64B-7BA9D0B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54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uprostim.com/wp-content/uploads/2021/03/image071-89-scal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" r="91682" b="26928"/>
          <a:stretch/>
        </p:blipFill>
        <p:spPr bwMode="auto">
          <a:xfrm>
            <a:off x="-13257" y="1"/>
            <a:ext cx="101415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890" y="365125"/>
            <a:ext cx="1016291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6110" y="1825625"/>
            <a:ext cx="10197690" cy="401561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 rot="16200000">
            <a:off x="-215912" y="5098024"/>
            <a:ext cx="2299041" cy="366256"/>
          </a:xfrm>
        </p:spPr>
        <p:txBody>
          <a:bodyPr/>
          <a:lstStyle>
            <a:lvl1pPr>
              <a:defRPr lang="ru-RU" sz="18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ru-RU" dirty="0" smtClean="0"/>
              <a:t>Ретрансляция знаний</a:t>
            </a:r>
          </a:p>
          <a:p>
            <a:endParaRPr lang="ru-RU" sz="1600" dirty="0"/>
          </a:p>
        </p:txBody>
      </p:sp>
      <p:sp>
        <p:nvSpPr>
          <p:cNvPr id="8" name="Дата 3"/>
          <p:cNvSpPr txBox="1">
            <a:spLocks/>
          </p:cNvSpPr>
          <p:nvPr userDrawn="1"/>
        </p:nvSpPr>
        <p:spPr>
          <a:xfrm>
            <a:off x="111100" y="2446415"/>
            <a:ext cx="838200" cy="347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Опыт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9" name="Дата 3"/>
          <p:cNvSpPr txBox="1">
            <a:spLocks/>
          </p:cNvSpPr>
          <p:nvPr userDrawn="1"/>
        </p:nvSpPr>
        <p:spPr>
          <a:xfrm rot="16200000">
            <a:off x="-1829754" y="3218754"/>
            <a:ext cx="4050281" cy="339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0" i="1" baseline="0" dirty="0" smtClean="0">
                <a:solidFill>
                  <a:schemeClr val="bg1"/>
                </a:solidFill>
              </a:rPr>
              <a:t>Факультет педагогических профессий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" name="Дата 3"/>
          <p:cNvSpPr txBox="1">
            <a:spLocks/>
          </p:cNvSpPr>
          <p:nvPr userDrawn="1"/>
        </p:nvSpPr>
        <p:spPr>
          <a:xfrm rot="16200000">
            <a:off x="-581821" y="2290338"/>
            <a:ext cx="2922825" cy="3302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Профессиональная</a:t>
            </a:r>
            <a:r>
              <a:rPr lang="ru-RU" sz="2400" baseline="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18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адаптация</a:t>
            </a:r>
            <a:endParaRPr lang="ru-RU" sz="2400" baseline="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Дата 3"/>
          <p:cNvSpPr txBox="1">
            <a:spLocks/>
          </p:cNvSpPr>
          <p:nvPr userDrawn="1"/>
        </p:nvSpPr>
        <p:spPr>
          <a:xfrm rot="20655035">
            <a:off x="10854155" y="5882200"/>
            <a:ext cx="1718208" cy="523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b="1" i="1" baseline="0" dirty="0" smtClean="0"/>
              <a:t>Диалог</a:t>
            </a:r>
            <a:endParaRPr lang="ru-RU" sz="3000" b="1" i="1" baseline="0" dirty="0"/>
          </a:p>
        </p:txBody>
      </p:sp>
      <p:sp>
        <p:nvSpPr>
          <p:cNvPr id="13" name="Дата 3"/>
          <p:cNvSpPr txBox="1">
            <a:spLocks/>
          </p:cNvSpPr>
          <p:nvPr userDrawn="1"/>
        </p:nvSpPr>
        <p:spPr>
          <a:xfrm rot="16200000">
            <a:off x="-204386" y="1728743"/>
            <a:ext cx="1448138" cy="2425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aseline="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Творчество</a:t>
            </a:r>
          </a:p>
          <a:p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4" name="Дата 3"/>
          <p:cNvSpPr txBox="1">
            <a:spLocks/>
          </p:cNvSpPr>
          <p:nvPr userDrawn="1"/>
        </p:nvSpPr>
        <p:spPr>
          <a:xfrm rot="16200000">
            <a:off x="-727651" y="5175712"/>
            <a:ext cx="2524939" cy="3128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Профессиональное общение</a:t>
            </a:r>
          </a:p>
          <a:p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5" name="Дата 3"/>
          <p:cNvSpPr txBox="1">
            <a:spLocks/>
          </p:cNvSpPr>
          <p:nvPr userDrawn="1"/>
        </p:nvSpPr>
        <p:spPr>
          <a:xfrm rot="16200000">
            <a:off x="-158923" y="5826213"/>
            <a:ext cx="847273" cy="267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baseline="0" dirty="0" smtClean="0">
                <a:solidFill>
                  <a:schemeClr val="bg1"/>
                </a:solidFill>
              </a:rPr>
              <a:t>Успех</a:t>
            </a:r>
          </a:p>
          <a:p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6" name="Дата 3"/>
          <p:cNvSpPr txBox="1">
            <a:spLocks/>
          </p:cNvSpPr>
          <p:nvPr userDrawn="1"/>
        </p:nvSpPr>
        <p:spPr>
          <a:xfrm>
            <a:off x="141623" y="3977699"/>
            <a:ext cx="901532" cy="253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baseline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Помощь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17" name="Дата 3"/>
          <p:cNvSpPr txBox="1">
            <a:spLocks/>
          </p:cNvSpPr>
          <p:nvPr userDrawn="1"/>
        </p:nvSpPr>
        <p:spPr>
          <a:xfrm rot="16200000">
            <a:off x="-193492" y="3089780"/>
            <a:ext cx="1421368" cy="277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i="1" baseline="0" dirty="0" smtClean="0">
                <a:solidFill>
                  <a:schemeClr val="bg1"/>
                </a:solidFill>
              </a:rPr>
              <a:t>Поддержка</a:t>
            </a:r>
          </a:p>
          <a:p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8" name="Дата 3"/>
          <p:cNvSpPr txBox="1">
            <a:spLocks/>
          </p:cNvSpPr>
          <p:nvPr userDrawn="1"/>
        </p:nvSpPr>
        <p:spPr>
          <a:xfrm>
            <a:off x="-39602" y="1047244"/>
            <a:ext cx="949275" cy="301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Проекты</a:t>
            </a:r>
          </a:p>
          <a:p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19" name="Дата 3"/>
          <p:cNvSpPr txBox="1">
            <a:spLocks/>
          </p:cNvSpPr>
          <p:nvPr userDrawn="1"/>
        </p:nvSpPr>
        <p:spPr>
          <a:xfrm>
            <a:off x="-13257" y="6628621"/>
            <a:ext cx="1204147" cy="1953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3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i="0" baseline="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Конкурсы</a:t>
            </a:r>
          </a:p>
          <a:p>
            <a:endParaRPr lang="ru-RU" sz="9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ho_srtn_2.srtn.zabedu.ru/images/novocti/logotip.png"/>
          <p:cNvPicPr>
            <a:picLocks noChangeAspect="1" noChangeArrowheads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" y="156595"/>
            <a:ext cx="883951" cy="7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Дата 3"/>
          <p:cNvSpPr txBox="1">
            <a:spLocks/>
          </p:cNvSpPr>
          <p:nvPr userDrawn="1"/>
        </p:nvSpPr>
        <p:spPr>
          <a:xfrm rot="16200000">
            <a:off x="-220335" y="5098024"/>
            <a:ext cx="2299041" cy="366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lang="ru-RU" sz="1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Ретрансляция знаний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037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303D2-BE28-4FE5-901C-F01375378351}" type="datetimeFigureOut">
              <a:rPr lang="ru-RU" smtClean="0"/>
              <a:t>04.04.2024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2DAB-BC23-4831-B64B-7BA9D0BD6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0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tyumprof.ru/skidka-10-na-otdyh-v-letoleto/" TargetMode="External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olotnos.cdnbro.com/posts/8356170-profsoiuz-logotip-2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27271" r="49815" b="27735"/>
          <a:stretch/>
        </p:blipFill>
        <p:spPr bwMode="auto">
          <a:xfrm>
            <a:off x="431800" y="-426906"/>
            <a:ext cx="1371600" cy="154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white">
          <a:xfrm>
            <a:off x="2279575" y="-246744"/>
            <a:ext cx="7632849" cy="122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2400" dirty="0" smtClean="0"/>
              <a:t>ПРОФЕССИОНАЛЬНЫЙ СОЮЗ РАБОТНИКОВ НАРОДНОГО ОБРАЗОВАНИЯ   И   НАУКИ   РОССИЙСКОЙ   ФЕДЕРАЦИИ</a:t>
            </a:r>
            <a:endParaRPr lang="en-US" altLang="ru-RU" sz="2400" dirty="0"/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/>
          <a:p>
            <a:r>
              <a:rPr lang="ru-RU" altLang="ru-RU" sz="4800" b="1" dirty="0" smtClean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ПУБЛИЧНЫЙ ОТЧЕТ</a:t>
            </a:r>
          </a:p>
          <a:p>
            <a:r>
              <a:rPr lang="ru-RU" altLang="ru-RU" sz="4800" b="1" dirty="0" smtClean="0">
                <a:ln w="12700"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ЗА 2023 ГОД</a:t>
            </a:r>
            <a:endParaRPr lang="en-US" altLang="ru-RU" sz="4800" b="1" dirty="0">
              <a:ln w="12700"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black">
          <a:xfrm>
            <a:off x="690815" y="1930154"/>
            <a:ext cx="11002796" cy="86409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ru-RU" sz="44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ТЮМЕНСКАЯ ГОРОДСКАЯ ОРГАНИЗАЦИЯ</a:t>
            </a:r>
            <a:endParaRPr lang="en-US" altLang="ru-RU" sz="44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673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0900" y="293699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Правозащит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ная  работа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3260"/>
              </p:ext>
            </p:extLst>
          </p:nvPr>
        </p:nvGraphicFramePr>
        <p:xfrm>
          <a:off x="1228298" y="1249383"/>
          <a:ext cx="10672550" cy="48768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95572"/>
                <a:gridCol w="9076978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sz="3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74</a:t>
                      </a:r>
                      <a:endParaRPr lang="ru-RU" sz="32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внештатных правовых</a:t>
                      </a:r>
                      <a:r>
                        <a:rPr lang="ru-RU" sz="2400" b="0" baseline="0" dirty="0" smtClean="0"/>
                        <a:t> инспектора труда</a:t>
                      </a:r>
                      <a:endParaRPr lang="ru-RU" sz="2400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тематических проверки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smtClean="0"/>
                        <a:t>трудовых </a:t>
                      </a:r>
                      <a:r>
                        <a:rPr lang="ru-RU" sz="2400" dirty="0" smtClean="0"/>
                        <a:t>спора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письменных обращений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устных  обращений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выступления и публикации в СМИ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вопроса о правозащитной работе рассмотрено с выборными органами организаций Профсоюза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32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187 000</a:t>
                      </a:r>
                      <a:endParaRPr lang="ru-RU" sz="3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рублей – экономическая эффективность правозащитной работы</a:t>
                      </a:r>
                      <a:endParaRPr lang="ru-RU" sz="24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8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010" y="195802"/>
            <a:ext cx="8801100" cy="5157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Профсоюз - территория возможностей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C70D316-038F-4914-B6AE-426D1448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08" y="984443"/>
            <a:ext cx="1275701" cy="127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0BA08D-2560-4691-8277-A34D4CA2B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309" y="4173174"/>
            <a:ext cx="3900054" cy="20556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12453C1-DD0D-441B-9F21-D941719B2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024" y="880844"/>
            <a:ext cx="1200268" cy="1358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7CDDF84-7E65-4F83-9EBC-5CA1A60A9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966" y="1139100"/>
            <a:ext cx="1346736" cy="6195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0C653C1-1B3A-438A-A986-28C7BC046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639" y="1573334"/>
            <a:ext cx="2024412" cy="48226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39BD870-565B-4000-9A42-C1D6C0F2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8983" y="1092497"/>
            <a:ext cx="855249" cy="4602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5A296C3-1A3C-480C-804F-93ACEF328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8041" y="1038157"/>
            <a:ext cx="423097" cy="460292"/>
          </a:xfrm>
          <a:prstGeom prst="rect">
            <a:avLst/>
          </a:prstGeom>
        </p:spPr>
      </p:pic>
      <p:sp>
        <p:nvSpPr>
          <p:cNvPr id="22" name="Крест 21">
            <a:extLst>
              <a:ext uri="{FF2B5EF4-FFF2-40B4-BE49-F238E27FC236}">
                <a16:creationId xmlns:a16="http://schemas.microsoft.com/office/drawing/2014/main" xmlns="" id="{520468CC-EAB1-4671-93DA-5C502D853ECE}"/>
              </a:ext>
            </a:extLst>
          </p:cNvPr>
          <p:cNvSpPr/>
          <p:nvPr/>
        </p:nvSpPr>
        <p:spPr>
          <a:xfrm>
            <a:off x="5841677" y="1233055"/>
            <a:ext cx="240818" cy="215824"/>
          </a:xfrm>
          <a:prstGeom prst="plus">
            <a:avLst>
              <a:gd name="adj" fmla="val 41666"/>
            </a:avLst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CCD1608-207C-42B2-A2A8-AA04E5255BEC}"/>
              </a:ext>
            </a:extLst>
          </p:cNvPr>
          <p:cNvSpPr txBox="1"/>
          <p:nvPr/>
        </p:nvSpPr>
        <p:spPr>
          <a:xfrm>
            <a:off x="8729504" y="4328847"/>
            <a:ext cx="2943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Ощущение командной работы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EA318E7-E037-4C86-9EE9-63B3DCDDEF99}"/>
              </a:ext>
            </a:extLst>
          </p:cNvPr>
          <p:cNvSpPr txBox="1"/>
          <p:nvPr/>
        </p:nvSpPr>
        <p:spPr>
          <a:xfrm>
            <a:off x="1018733" y="2615004"/>
            <a:ext cx="2999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Ощущение сплоченности,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повышает настроение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1CAD3B6-9FA6-4336-A050-73DF3515E4C3}"/>
              </a:ext>
            </a:extLst>
          </p:cNvPr>
          <p:cNvSpPr txBox="1"/>
          <p:nvPr/>
        </p:nvSpPr>
        <p:spPr>
          <a:xfrm>
            <a:off x="1018733" y="3219700"/>
            <a:ext cx="41059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 разносторонне развиваться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1D68BB-F1CB-495C-AB98-F608068459D0}"/>
              </a:ext>
            </a:extLst>
          </p:cNvPr>
          <p:cNvSpPr txBox="1"/>
          <p:nvPr/>
        </p:nvSpPr>
        <p:spPr>
          <a:xfrm>
            <a:off x="1018733" y="3658604"/>
            <a:ext cx="3115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импульс для творчества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252FAC4-FBCF-485F-A5A7-8F888EB70779}"/>
              </a:ext>
            </a:extLst>
          </p:cNvPr>
          <p:cNvSpPr txBox="1"/>
          <p:nvPr/>
        </p:nvSpPr>
        <p:spPr>
          <a:xfrm>
            <a:off x="4875161" y="2965500"/>
            <a:ext cx="364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гражданская и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политическая позиция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7C9360-24E0-456E-ABDA-6725CD1C2494}"/>
              </a:ext>
            </a:extLst>
          </p:cNvPr>
          <p:cNvSpPr txBox="1"/>
          <p:nvPr/>
        </p:nvSpPr>
        <p:spPr>
          <a:xfrm>
            <a:off x="8716035" y="2532964"/>
            <a:ext cx="3704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Разнообразие трудовых будней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443FB62-F8C0-4250-B116-64358D8BEAD3}"/>
              </a:ext>
            </a:extLst>
          </p:cNvPr>
          <p:cNvSpPr txBox="1"/>
          <p:nvPr/>
        </p:nvSpPr>
        <p:spPr>
          <a:xfrm>
            <a:off x="4848194" y="3610369"/>
            <a:ext cx="255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Смена деятельности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1B693AD-2F2E-4E29-A33D-F25E2DF591E3}"/>
              </a:ext>
            </a:extLst>
          </p:cNvPr>
          <p:cNvSpPr txBox="1"/>
          <p:nvPr/>
        </p:nvSpPr>
        <p:spPr>
          <a:xfrm>
            <a:off x="8716035" y="3586159"/>
            <a:ext cx="23774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Показать себя и 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посмотреть на других.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Вместе мы сила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47E9874-1CC8-4A45-94F7-3077A327ADB4}"/>
              </a:ext>
            </a:extLst>
          </p:cNvPr>
          <p:cNvSpPr txBox="1"/>
          <p:nvPr/>
        </p:nvSpPr>
        <p:spPr>
          <a:xfrm>
            <a:off x="8729504" y="2876614"/>
            <a:ext cx="2759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Заряд энергии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37F7263-B185-4222-956A-0FFA82B13642}"/>
              </a:ext>
            </a:extLst>
          </p:cNvPr>
          <p:cNvSpPr txBox="1"/>
          <p:nvPr/>
        </p:nvSpPr>
        <p:spPr>
          <a:xfrm>
            <a:off x="1018733" y="4090747"/>
            <a:ext cx="3439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самовыражения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AECC88B-2D78-4F69-8F06-278B3EA18C57}"/>
              </a:ext>
            </a:extLst>
          </p:cNvPr>
          <p:cNvSpPr txBox="1"/>
          <p:nvPr/>
        </p:nvSpPr>
        <p:spPr>
          <a:xfrm>
            <a:off x="990478" y="4451429"/>
            <a:ext cx="4260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Интересная полноценная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активная жизнь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07E23E8-1C04-47F6-85C6-62F85CDF867D}"/>
              </a:ext>
            </a:extLst>
          </p:cNvPr>
          <p:cNvSpPr txBox="1"/>
          <p:nvPr/>
        </p:nvSpPr>
        <p:spPr>
          <a:xfrm>
            <a:off x="4852788" y="2268512"/>
            <a:ext cx="2789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Престиж профессии педагог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2FDA64E-38D9-42C3-BB70-8AA852DADC43}"/>
              </a:ext>
            </a:extLst>
          </p:cNvPr>
          <p:cNvSpPr txBox="1"/>
          <p:nvPr/>
        </p:nvSpPr>
        <p:spPr>
          <a:xfrm>
            <a:off x="833120" y="6248161"/>
            <a:ext cx="11358880" cy="584775"/>
          </a:xfrm>
          <a:prstGeom prst="rect">
            <a:avLst/>
          </a:prstGeom>
          <a:solidFill>
            <a:schemeClr val="accent1">
              <a:lumMod val="60000"/>
              <a:lumOff val="40000"/>
              <a:alpha val="3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Что вам дает участие в мероприятиях, организованных Тюменской городской организацией Профессионального союза работников народного образования и науки Российской Федерации?</a:t>
            </a:r>
            <a:endParaRPr lang="ru-RU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F04D8E7-B3D8-404A-8047-3E3C260951F9}"/>
              </a:ext>
            </a:extLst>
          </p:cNvPr>
          <p:cNvSpPr txBox="1"/>
          <p:nvPr/>
        </p:nvSpPr>
        <p:spPr>
          <a:xfrm>
            <a:off x="8731714" y="3241677"/>
            <a:ext cx="2759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Ощущение значимости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0799DE-5B85-4A12-A4D3-6C0169E8C8CD}"/>
              </a:ext>
            </a:extLst>
          </p:cNvPr>
          <p:cNvSpPr txBox="1"/>
          <p:nvPr/>
        </p:nvSpPr>
        <p:spPr>
          <a:xfrm>
            <a:off x="8800430" y="4726591"/>
            <a:ext cx="2555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Профессиональный и </a:t>
            </a:r>
          </a:p>
          <a:p>
            <a:r>
              <a:rPr lang="ru-RU" sz="14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личностный рост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D2B37F2-6EAE-4460-BFEC-16DD8F813926}"/>
              </a:ext>
            </a:extLst>
          </p:cNvPr>
          <p:cNvSpPr txBox="1"/>
          <p:nvPr/>
        </p:nvSpPr>
        <p:spPr>
          <a:xfrm>
            <a:off x="4852788" y="2641028"/>
            <a:ext cx="27891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Портфолио для аттестации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A94069E-DFE1-4A1C-A379-CFA9CA44314D}"/>
              </a:ext>
            </a:extLst>
          </p:cNvPr>
          <p:cNvSpPr txBox="1"/>
          <p:nvPr/>
        </p:nvSpPr>
        <p:spPr>
          <a:xfrm>
            <a:off x="4875161" y="3970865"/>
            <a:ext cx="255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Общение с коллегами</a:t>
            </a:r>
          </a:p>
        </p:txBody>
      </p:sp>
    </p:spTree>
    <p:extLst>
      <p:ext uri="{BB962C8B-B14F-4D97-AF65-F5344CB8AC3E}">
        <p14:creationId xmlns:p14="http://schemas.microsoft.com/office/powerpoint/2010/main" val="29014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1DB2DB-8227-4892-9D8A-A633A2D01188}"/>
              </a:ext>
            </a:extLst>
          </p:cNvPr>
          <p:cNvSpPr/>
          <p:nvPr/>
        </p:nvSpPr>
        <p:spPr>
          <a:xfrm>
            <a:off x="994787" y="934497"/>
            <a:ext cx="11197214" cy="59235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9866F25-C99C-4C65-8C5E-CFEB7114A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5" y="281476"/>
            <a:ext cx="10287910" cy="5157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Советы и объединения продолжают свою работу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5DACBE8-635F-49A0-8D26-0B07DA748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6" y="1214163"/>
            <a:ext cx="2652983" cy="1985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D40875-2956-44D3-AE89-DDC529870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97" y="4592803"/>
            <a:ext cx="2673323" cy="2000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8B6834D7-A0E9-4349-9D99-BF46E0554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909" y="4624010"/>
            <a:ext cx="2688829" cy="2016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ED9F37-E006-4E50-8A10-B230FEBDA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61" y="2814065"/>
            <a:ext cx="2618513" cy="1963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A1D7FBC-05CE-4300-9051-0F21FC108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7602" y="1145060"/>
            <a:ext cx="2295161" cy="1721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1DDE459-F466-4830-83AB-66BC7B8484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91" y="1177318"/>
            <a:ext cx="2257339" cy="1689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C21682B-9F24-409C-9E49-A82D05ED0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417" y="1128713"/>
            <a:ext cx="2347070" cy="1760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27C313B-F9CB-4998-BF12-F9C4AA22E2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824" r="10644"/>
          <a:stretch/>
        </p:blipFill>
        <p:spPr>
          <a:xfrm rot="5400000">
            <a:off x="4533848" y="4545574"/>
            <a:ext cx="2114489" cy="2045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5F06463-01DA-464B-9A9F-B47D2F0177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81"/>
          <a:stretch/>
        </p:blipFill>
        <p:spPr>
          <a:xfrm rot="5400000">
            <a:off x="6825414" y="4573192"/>
            <a:ext cx="2106633" cy="1982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FBB4306C-2488-4D91-915A-E4CFED72B8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4140" y="2984029"/>
            <a:ext cx="3636334" cy="1409427"/>
          </a:xfrm>
          <a:prstGeom prst="rect">
            <a:avLst/>
          </a:prstGeom>
        </p:spPr>
      </p:pic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634C3E23-6399-4482-AC1A-DA995766D4FD}"/>
              </a:ext>
            </a:extLst>
          </p:cNvPr>
          <p:cNvSpPr txBox="1">
            <a:spLocks/>
          </p:cNvSpPr>
          <p:nvPr/>
        </p:nvSpPr>
        <p:spPr>
          <a:xfrm>
            <a:off x="4944140" y="3220246"/>
            <a:ext cx="3636334" cy="1031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Совет ветеранов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Совет молодых педагогов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Клуб «Наставник»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D6FBE78D-E037-4AC4-898B-A87F27A08E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0605" y="3031507"/>
            <a:ext cx="2403627" cy="1780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94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 rot="5400000">
            <a:off x="6845693" y="2718523"/>
            <a:ext cx="1079500" cy="16739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54612" y="252199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Информационная  работа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3451" y="2037642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Имидж</a:t>
            </a:r>
          </a:p>
          <a:p>
            <a:r>
              <a:rPr lang="ru-RU" sz="2400" dirty="0" smtClean="0"/>
              <a:t>Мотивация</a:t>
            </a:r>
          </a:p>
          <a:p>
            <a:r>
              <a:rPr lang="ru-RU" sz="2400" dirty="0" smtClean="0"/>
              <a:t>Признание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01408" y="1119690"/>
            <a:ext cx="2590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Сайт </a:t>
            </a:r>
            <a:r>
              <a:rPr lang="ru-RU" sz="2400" dirty="0" err="1" smtClean="0"/>
              <a:t>ТюмГО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03898" y="1119690"/>
            <a:ext cx="2590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Соц. сети ТюмГО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35799" y="1119690"/>
            <a:ext cx="25908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Ресурсы ППО: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812542" y="3691126"/>
            <a:ext cx="30988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Буклеты, стенды и т.п.</a:t>
            </a:r>
            <a:endParaRPr lang="ru-RU" sz="20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56561"/>
              </p:ext>
            </p:extLst>
          </p:nvPr>
        </p:nvGraphicFramePr>
        <p:xfrm>
          <a:off x="2946202" y="3503646"/>
          <a:ext cx="29591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00"/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Юридическая помощь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Документы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Методические материалы для председателей ППО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41452" y="1661255"/>
            <a:ext cx="276860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6000 посетителей средняя посещаемость 500 пользователей в месяц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2210" y="1679796"/>
            <a:ext cx="216165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Около </a:t>
            </a:r>
            <a:r>
              <a:rPr lang="ru-RU" sz="2000" dirty="0"/>
              <a:t>6</a:t>
            </a:r>
            <a:r>
              <a:rPr lang="ru-RU" sz="2000" dirty="0" smtClean="0"/>
              <a:t>000 подписчиков</a:t>
            </a:r>
            <a:endParaRPr lang="ru-RU" sz="2000" dirty="0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0800000">
            <a:off x="6561703" y="3762492"/>
            <a:ext cx="1675190" cy="784831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039621" y="4534806"/>
            <a:ext cx="307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ДОУ</a:t>
            </a:r>
            <a:r>
              <a:rPr lang="ru-RU" dirty="0" smtClean="0"/>
              <a:t> №№ 12, 36, 50, 51, 73, 95, 118, 125, 127, 133, 135, 158, 167, 172, 183</a:t>
            </a:r>
          </a:p>
          <a:p>
            <a:r>
              <a:rPr lang="ru-RU" b="1" dirty="0" smtClean="0"/>
              <a:t>ОУ</a:t>
            </a:r>
            <a:r>
              <a:rPr lang="ru-RU" dirty="0" smtClean="0"/>
              <a:t> №№ 9, 32, г.49,  60, 82, г.83, 89, 92, 94, «Горизонт»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17" y="2454225"/>
            <a:ext cx="486002" cy="3505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19" y="2446791"/>
            <a:ext cx="362082" cy="3721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917069" y="1822816"/>
            <a:ext cx="282826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Аккаунты в соц. сетях и мессенджерах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8812542" y="2772163"/>
            <a:ext cx="303731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Профсоюзные странички на офиц. сайте ОУ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412412" y="3237971"/>
            <a:ext cx="194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Самые активные авторы постов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05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6397" y="340200"/>
            <a:ext cx="10515600" cy="5629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Численность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167203"/>
              </p:ext>
            </p:extLst>
          </p:nvPr>
        </p:nvGraphicFramePr>
        <p:xfrm>
          <a:off x="1542197" y="1248627"/>
          <a:ext cx="10181229" cy="324839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4601132"/>
                <a:gridCol w="2838997"/>
                <a:gridCol w="2741100"/>
              </a:tblGrid>
              <a:tr h="370840"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D20000"/>
                          </a:solidFill>
                        </a:rPr>
                        <a:t>2022</a:t>
                      </a:r>
                      <a:endParaRPr lang="ru-RU" sz="3200" dirty="0">
                        <a:solidFill>
                          <a:srgbClr val="D2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D20000"/>
                          </a:solidFill>
                        </a:rPr>
                        <a:t>2023</a:t>
                      </a:r>
                      <a:endParaRPr lang="ru-RU" sz="3200" dirty="0">
                        <a:solidFill>
                          <a:srgbClr val="D20000"/>
                        </a:solidFill>
                      </a:endParaRPr>
                    </a:p>
                  </a:txBody>
                  <a:tcPr/>
                </a:tc>
              </a:tr>
              <a:tr h="8690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Работники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tx2"/>
                          </a:solidFill>
                        </a:rPr>
                        <a:t>13 371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accent5"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tx2"/>
                          </a:solidFill>
                        </a:rPr>
                        <a:t>13 687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5">
                        <a:alpha val="42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Члены Профсоюза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tx2"/>
                          </a:solidFill>
                        </a:rPr>
                        <a:t>10 137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tx2"/>
                          </a:solidFill>
                        </a:rPr>
                        <a:t>10275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dirty="0" smtClean="0">
                          <a:solidFill>
                            <a:schemeClr val="tx2"/>
                          </a:solidFill>
                        </a:rPr>
                        <a:t>Охват</a:t>
                      </a:r>
                      <a:endParaRPr lang="ru-RU" sz="32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75,6 %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75,1 %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solidFill>
                      <a:schemeClr val="accent1">
                        <a:lumMod val="75000"/>
                        <a:alpha val="5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Стрелка вправо 8"/>
          <p:cNvSpPr/>
          <p:nvPr/>
        </p:nvSpPr>
        <p:spPr>
          <a:xfrm rot="20800613">
            <a:off x="8334049" y="2046689"/>
            <a:ext cx="1343608" cy="485192"/>
          </a:xfrm>
          <a:prstGeom prst="rightArrow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20800613">
            <a:off x="8334048" y="2955117"/>
            <a:ext cx="1343608" cy="485192"/>
          </a:xfrm>
          <a:prstGeom prst="rightArrow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703580">
            <a:off x="8331508" y="3786061"/>
            <a:ext cx="1343608" cy="485192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276397" y="4841991"/>
            <a:ext cx="10712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Manrope SemiBold" pitchFamily="2" charset="0"/>
                <a:ea typeface="Roboto" panose="02000000000000000000" pitchFamily="2" charset="0"/>
              </a:rPr>
              <a:t>Численность </a:t>
            </a:r>
            <a:r>
              <a:rPr lang="ru-RU" sz="2800" dirty="0" smtClean="0">
                <a:latin typeface="Manrope SemiBold" pitchFamily="2" charset="0"/>
                <a:ea typeface="Roboto" panose="02000000000000000000" pitchFamily="2" charset="0"/>
              </a:rPr>
              <a:t>работников </a:t>
            </a:r>
            <a:r>
              <a:rPr lang="ru-RU" sz="2800" dirty="0">
                <a:latin typeface="Manrope SemiBold" pitchFamily="2" charset="0"/>
                <a:ea typeface="Roboto" panose="02000000000000000000" pitchFamily="2" charset="0"/>
              </a:rPr>
              <a:t>отрасли </a:t>
            </a:r>
            <a:r>
              <a:rPr lang="ru-RU" sz="2800" dirty="0" smtClean="0">
                <a:latin typeface="Manrope SemiBold" pitchFamily="2" charset="0"/>
                <a:ea typeface="Roboto" panose="02000000000000000000" pitchFamily="2" charset="0"/>
              </a:rPr>
              <a:t>и членов </a:t>
            </a:r>
            <a:r>
              <a:rPr lang="ru-RU" sz="2800" dirty="0">
                <a:latin typeface="Manrope SemiBold" pitchFamily="2" charset="0"/>
                <a:ea typeface="Roboto" panose="02000000000000000000" pitchFamily="2" charset="0"/>
              </a:rPr>
              <a:t>Профсоюза </a:t>
            </a:r>
            <a:r>
              <a:rPr lang="ru-RU" sz="2800" dirty="0" smtClean="0">
                <a:latin typeface="Manrope SemiBold" pitchFamily="2" charset="0"/>
                <a:ea typeface="Roboto" panose="02000000000000000000" pitchFamily="2" charset="0"/>
              </a:rPr>
              <a:t>увеличилась</a:t>
            </a:r>
            <a:r>
              <a:rPr lang="ru-RU" sz="2800" dirty="0">
                <a:latin typeface="Manrope SemiBold" pitchFamily="2" charset="0"/>
                <a:ea typeface="Roboto" panose="02000000000000000000" pitchFamily="2" charset="0"/>
              </a:rPr>
              <a:t>, </a:t>
            </a:r>
            <a:r>
              <a:rPr lang="ru-RU" sz="2800" dirty="0" smtClean="0">
                <a:latin typeface="Manrope SemiBold" pitchFamily="2" charset="0"/>
                <a:ea typeface="Roboto" panose="02000000000000000000" pitchFamily="2" charset="0"/>
              </a:rPr>
              <a:t>охват сократился.</a:t>
            </a:r>
            <a:endParaRPr lang="ru-RU" sz="2800" dirty="0">
              <a:latin typeface="Manrope SemiBold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67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67408" y="328085"/>
            <a:ext cx="10515600" cy="5629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Численность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133" y="1125893"/>
            <a:ext cx="6534150" cy="44196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86921" y="2140725"/>
            <a:ext cx="2578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a typeface="Roboto" panose="02000000000000000000" pitchFamily="2" charset="0"/>
                <a:cs typeface="Arial" panose="020B0604020202020204" pitchFamily="34" charset="0"/>
              </a:rPr>
              <a:t>Сохранили высокий охват </a:t>
            </a:r>
            <a:r>
              <a:rPr lang="ru-RU" sz="2800" dirty="0">
                <a:ea typeface="Roboto" panose="02000000000000000000" pitchFamily="2" charset="0"/>
                <a:cs typeface="Arial" panose="020B0604020202020204" pitchFamily="34" charset="0"/>
              </a:rPr>
              <a:t>профсоюзного членства</a:t>
            </a:r>
            <a:endParaRPr lang="ru-RU" sz="2800" dirty="0"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8133" y="1187448"/>
            <a:ext cx="4773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ОУ: </a:t>
            </a:r>
            <a:r>
              <a:rPr lang="ru-RU" sz="3200" dirty="0" smtClean="0"/>
              <a:t>2к,</a:t>
            </a:r>
            <a:r>
              <a:rPr lang="ru-RU" sz="3200" b="1" dirty="0" smtClean="0"/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13в, 40, 60, 77</a:t>
            </a:r>
          </a:p>
          <a:p>
            <a:r>
              <a:rPr lang="ru-RU" sz="3200" dirty="0" smtClean="0">
                <a:solidFill>
                  <a:schemeClr val="tx2"/>
                </a:solidFill>
              </a:rPr>
              <a:t>    </a:t>
            </a:r>
            <a:r>
              <a:rPr lang="ru-RU" sz="3200" b="1" dirty="0" smtClean="0">
                <a:solidFill>
                  <a:schemeClr val="tx2"/>
                </a:solidFill>
              </a:rPr>
              <a:t>ДОУ:</a:t>
            </a:r>
            <a:r>
              <a:rPr lang="ru-RU" sz="3200" dirty="0" smtClean="0">
                <a:solidFill>
                  <a:schemeClr val="tx2"/>
                </a:solidFill>
              </a:rPr>
              <a:t>  3, 60, 123, 127,</a:t>
            </a:r>
          </a:p>
          <a:p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              151, 185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9354" y="864283"/>
            <a:ext cx="160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100 %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1787" y="4039799"/>
            <a:ext cx="1096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90 +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27262" y="3470412"/>
            <a:ext cx="47731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ОУ: </a:t>
            </a:r>
            <a:r>
              <a:rPr lang="ru-RU" sz="3200" dirty="0" smtClean="0">
                <a:solidFill>
                  <a:schemeClr val="tx2"/>
                </a:solidFill>
              </a:rPr>
              <a:t> 34, 38, 52, 58, 62, 69, 82, 88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</a:rPr>
              <a:t>ДОУ:</a:t>
            </a:r>
            <a:r>
              <a:rPr lang="ru-RU" sz="3200" dirty="0">
                <a:solidFill>
                  <a:schemeClr val="tx2"/>
                </a:solidFill>
              </a:rPr>
              <a:t>  </a:t>
            </a:r>
            <a:r>
              <a:rPr lang="ru-RU" sz="3200" dirty="0" smtClean="0">
                <a:solidFill>
                  <a:schemeClr val="tx2"/>
                </a:solidFill>
              </a:rPr>
              <a:t>7, 12, 36, 65, 73, 95, </a:t>
            </a:r>
          </a:p>
          <a:p>
            <a:pPr algn="ctr"/>
            <a:r>
              <a:rPr lang="ru-RU" sz="3200" dirty="0">
                <a:solidFill>
                  <a:schemeClr val="tx2"/>
                </a:solidFill>
              </a:rPr>
              <a:t> </a:t>
            </a:r>
            <a:r>
              <a:rPr lang="ru-RU" sz="3200" dirty="0" smtClean="0">
                <a:solidFill>
                  <a:schemeClr val="tx2"/>
                </a:solidFill>
              </a:rPr>
              <a:t>         100,  134,  153,  160, 172, 186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2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0233" y="335671"/>
            <a:ext cx="10515600" cy="56292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Численность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2937" y="1815153"/>
            <a:ext cx="2723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a typeface="Roboto" panose="02000000000000000000" pitchFamily="2" charset="0"/>
                <a:cs typeface="Arial" panose="020B0604020202020204" pitchFamily="34" charset="0"/>
              </a:rPr>
              <a:t>Организации </a:t>
            </a:r>
            <a:r>
              <a:rPr lang="ru-RU" sz="2800" dirty="0" smtClean="0"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800" dirty="0" smtClean="0"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 smtClean="0">
                <a:ea typeface="Roboto" panose="02000000000000000000" pitchFamily="2" charset="0"/>
                <a:cs typeface="Arial" panose="020B0604020202020204" pitchFamily="34" charset="0"/>
              </a:rPr>
              <a:t>с </a:t>
            </a:r>
            <a:r>
              <a:rPr lang="ru-RU" sz="2800" dirty="0">
                <a:ea typeface="Roboto" panose="02000000000000000000" pitchFamily="2" charset="0"/>
                <a:cs typeface="Arial" panose="020B0604020202020204" pitchFamily="34" charset="0"/>
              </a:rPr>
              <a:t>большим резервом для мотивационной работы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97" y="2216278"/>
            <a:ext cx="3165231" cy="31774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71928" y="1150181"/>
            <a:ext cx="47731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/>
              <a:t>ОУ:</a:t>
            </a:r>
            <a:r>
              <a:rPr lang="ru-RU" sz="3200" b="1" dirty="0" smtClean="0"/>
              <a:t>  </a:t>
            </a:r>
            <a:r>
              <a:rPr lang="ru-RU" sz="3200" dirty="0" smtClean="0"/>
              <a:t>2в (50%), г.4 (40%), </a:t>
            </a:r>
          </a:p>
          <a:p>
            <a:pPr algn="ctr"/>
            <a:r>
              <a:rPr lang="ru-RU" sz="3200" dirty="0" smtClean="0"/>
              <a:t>г.5 (33%),  г.12 (49%), </a:t>
            </a:r>
          </a:p>
          <a:p>
            <a:pPr algn="ctr"/>
            <a:r>
              <a:rPr lang="ru-RU" sz="3200" dirty="0" smtClean="0"/>
              <a:t>13 (43%),  22 (45%), </a:t>
            </a:r>
          </a:p>
          <a:p>
            <a:pPr algn="ctr"/>
            <a:r>
              <a:rPr lang="ru-RU" sz="3200" dirty="0" smtClean="0"/>
              <a:t>42 (50%),</a:t>
            </a:r>
            <a:r>
              <a:rPr lang="ru-RU" sz="3200" b="1" dirty="0" smtClean="0"/>
              <a:t> </a:t>
            </a:r>
            <a:r>
              <a:rPr lang="ru-RU" sz="3200" dirty="0" smtClean="0"/>
              <a:t>63 (18%), </a:t>
            </a:r>
          </a:p>
          <a:p>
            <a:pPr algn="ctr"/>
            <a:r>
              <a:rPr lang="ru-RU" sz="3200" dirty="0" smtClean="0"/>
              <a:t>65 (50%),  67 (28%), </a:t>
            </a:r>
          </a:p>
          <a:p>
            <a:pPr algn="ctr"/>
            <a:r>
              <a:rPr lang="ru-RU" sz="3200" dirty="0" smtClean="0"/>
              <a:t>73 (20%),  л.93 (46%), </a:t>
            </a:r>
          </a:p>
          <a:p>
            <a:pPr algn="ctr"/>
            <a:r>
              <a:rPr lang="ru-RU" sz="3200" dirty="0" smtClean="0"/>
              <a:t>94 (50%)</a:t>
            </a:r>
          </a:p>
          <a:p>
            <a:pPr algn="ctr"/>
            <a:endParaRPr lang="ru-RU" sz="3200" b="1" u="sng" dirty="0" smtClean="0">
              <a:solidFill>
                <a:schemeClr val="tx2"/>
              </a:solidFill>
            </a:endParaRPr>
          </a:p>
          <a:p>
            <a:pPr algn="ctr"/>
            <a:r>
              <a:rPr lang="ru-RU" sz="3200" b="1" u="sng" dirty="0" smtClean="0">
                <a:solidFill>
                  <a:schemeClr val="tx2"/>
                </a:solidFill>
              </a:rPr>
              <a:t>ДОУ:</a:t>
            </a:r>
            <a:r>
              <a:rPr lang="ru-RU" sz="3200" dirty="0" smtClean="0">
                <a:solidFill>
                  <a:schemeClr val="tx2"/>
                </a:solidFill>
              </a:rPr>
              <a:t>  62 (50%), 141 (46%) 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8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0900" y="293699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Профсоюзный бюджет</a:t>
            </a:r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4262F64D-A431-4584-BE81-4EE91CB99E31}"/>
              </a:ext>
            </a:extLst>
          </p:cNvPr>
          <p:cNvGraphicFramePr/>
          <p:nvPr/>
        </p:nvGraphicFramePr>
        <p:xfrm>
          <a:off x="2812078" y="1697026"/>
          <a:ext cx="6786491" cy="4213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9EB9A5E-FB14-425C-9824-2DC45BBE718F}"/>
              </a:ext>
            </a:extLst>
          </p:cNvPr>
          <p:cNvSpPr txBox="1"/>
          <p:nvPr/>
        </p:nvSpPr>
        <p:spPr>
          <a:xfrm>
            <a:off x="1673482" y="2746990"/>
            <a:ext cx="2523227" cy="1200329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ahnschrift SemiBold" panose="020B0502040204020203" pitchFamily="34" charset="0"/>
              </a:rPr>
              <a:t>20% Вышестоящие организации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xmlns="" id="{67FA0F22-E349-4378-83E9-45705656F485}"/>
              </a:ext>
            </a:extLst>
          </p:cNvPr>
          <p:cNvCxnSpPr>
            <a:cxnSpLocks/>
          </p:cNvCxnSpPr>
          <p:nvPr/>
        </p:nvCxnSpPr>
        <p:spPr>
          <a:xfrm>
            <a:off x="3534937" y="2064156"/>
            <a:ext cx="1624959" cy="172739"/>
          </a:xfrm>
          <a:prstGeom prst="bentConnector3">
            <a:avLst/>
          </a:prstGeom>
          <a:ln>
            <a:solidFill>
              <a:srgbClr val="0E2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: уступ 16">
            <a:extLst>
              <a:ext uri="{FF2B5EF4-FFF2-40B4-BE49-F238E27FC236}">
                <a16:creationId xmlns:a16="http://schemas.microsoft.com/office/drawing/2014/main" xmlns="" id="{9E78A96D-5B2B-4D0D-9491-F9CF5D81456C}"/>
              </a:ext>
            </a:extLst>
          </p:cNvPr>
          <p:cNvCxnSpPr>
            <a:cxnSpLocks/>
          </p:cNvCxnSpPr>
          <p:nvPr/>
        </p:nvCxnSpPr>
        <p:spPr>
          <a:xfrm>
            <a:off x="3788294" y="5218964"/>
            <a:ext cx="1671021" cy="283339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E6B3DBA-44EB-4E75-BC6E-D04C4334F126}"/>
              </a:ext>
            </a:extLst>
          </p:cNvPr>
          <p:cNvSpPr txBox="1"/>
          <p:nvPr/>
        </p:nvSpPr>
        <p:spPr>
          <a:xfrm>
            <a:off x="2593432" y="1052737"/>
            <a:ext cx="32430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1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4,</a:t>
            </a:r>
            <a:r>
              <a:rPr lang="ru-RU" sz="2400" b="1" dirty="0">
                <a:solidFill>
                  <a:schemeClr val="tx1">
                    <a:lumMod val="75000"/>
                  </a:schemeClr>
                </a:solidFill>
                <a:latin typeface="Bahnschrift Light" panose="020B0502040204020203" pitchFamily="34" charset="0"/>
              </a:rPr>
              <a:t>3%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Расходы на обеспечение деятельности организации </a:t>
            </a:r>
            <a:endParaRPr lang="ru-RU" sz="2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235165D-547B-4B4E-8A12-458E76D6713D}"/>
              </a:ext>
            </a:extLst>
          </p:cNvPr>
          <p:cNvSpPr txBox="1"/>
          <p:nvPr/>
        </p:nvSpPr>
        <p:spPr>
          <a:xfrm>
            <a:off x="2336989" y="4846813"/>
            <a:ext cx="27554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Bahnschrift SemiBold" panose="020B0502040204020203" pitchFamily="34" charset="0"/>
              </a:rPr>
              <a:t>3,</a:t>
            </a:r>
            <a:r>
              <a:rPr lang="ru-RU" sz="2400" b="1" dirty="0">
                <a:solidFill>
                  <a:srgbClr val="00B050"/>
                </a:solidFill>
                <a:latin typeface="Bahnschrift SemiBold" panose="020B0502040204020203" pitchFamily="34" charset="0"/>
              </a:rPr>
              <a:t>1% Премирование</a:t>
            </a:r>
          </a:p>
        </p:txBody>
      </p:sp>
      <p:cxnSp>
        <p:nvCxnSpPr>
          <p:cNvPr id="20" name="Соединитель: уступ 19">
            <a:extLst>
              <a:ext uri="{FF2B5EF4-FFF2-40B4-BE49-F238E27FC236}">
                <a16:creationId xmlns:a16="http://schemas.microsoft.com/office/drawing/2014/main" xmlns="" id="{D8872C9F-612E-44E1-B781-9C030B6F9418}"/>
              </a:ext>
            </a:extLst>
          </p:cNvPr>
          <p:cNvCxnSpPr>
            <a:cxnSpLocks/>
          </p:cNvCxnSpPr>
          <p:nvPr/>
        </p:nvCxnSpPr>
        <p:spPr>
          <a:xfrm>
            <a:off x="2464420" y="3947319"/>
            <a:ext cx="1975184" cy="94002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68E3BA-51DF-4AF0-9552-9BF23CD171BF}"/>
              </a:ext>
            </a:extLst>
          </p:cNvPr>
          <p:cNvSpPr txBox="1"/>
          <p:nvPr/>
        </p:nvSpPr>
        <p:spPr>
          <a:xfrm>
            <a:off x="8213938" y="1825752"/>
            <a:ext cx="2523227" cy="83099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51,11</a:t>
            </a:r>
            <a:r>
              <a:rPr lang="ru-RU" sz="2400" b="1" dirty="0">
                <a:solidFill>
                  <a:srgbClr val="0070C0"/>
                </a:solidFill>
                <a:latin typeface="Bahnschrift SemiBold" panose="020B0502040204020203" pitchFamily="34" charset="0"/>
              </a:rPr>
              <a:t>% Целевые мероприятия</a:t>
            </a:r>
          </a:p>
        </p:txBody>
      </p:sp>
      <p:cxnSp>
        <p:nvCxnSpPr>
          <p:cNvPr id="22" name="Соединитель: уступ 21">
            <a:extLst>
              <a:ext uri="{FF2B5EF4-FFF2-40B4-BE49-F238E27FC236}">
                <a16:creationId xmlns:a16="http://schemas.microsoft.com/office/drawing/2014/main" xmlns="" id="{EFCE7EB8-CFC6-4903-B4D6-DF82C785B614}"/>
              </a:ext>
            </a:extLst>
          </p:cNvPr>
          <p:cNvCxnSpPr>
            <a:cxnSpLocks/>
          </p:cNvCxnSpPr>
          <p:nvPr/>
        </p:nvCxnSpPr>
        <p:spPr>
          <a:xfrm flipV="1">
            <a:off x="7548071" y="2656748"/>
            <a:ext cx="1331732" cy="406292"/>
          </a:xfrm>
          <a:prstGeom prst="bentConnector3">
            <a:avLst>
              <a:gd name="adj1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103DC60-D812-41F7-AB8A-E3A41E0CD1F0}"/>
              </a:ext>
            </a:extLst>
          </p:cNvPr>
          <p:cNvSpPr txBox="1"/>
          <p:nvPr/>
        </p:nvSpPr>
        <p:spPr>
          <a:xfrm>
            <a:off x="8008307" y="4846813"/>
            <a:ext cx="31805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B9E25"/>
                </a:solidFill>
                <a:latin typeface="Bahnschrift SemiBold" panose="020B0502040204020203" pitchFamily="34" charset="0"/>
              </a:rPr>
              <a:t>4% Материальная помощь</a:t>
            </a:r>
          </a:p>
        </p:txBody>
      </p:sp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xmlns="" id="{B187AA9D-BF69-441F-971C-93F64ECE72F2}"/>
              </a:ext>
            </a:extLst>
          </p:cNvPr>
          <p:cNvCxnSpPr>
            <a:cxnSpLocks/>
          </p:cNvCxnSpPr>
          <p:nvPr/>
        </p:nvCxnSpPr>
        <p:spPr>
          <a:xfrm flipV="1">
            <a:off x="6104293" y="4846813"/>
            <a:ext cx="3712922" cy="89977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8DCA5178-60F8-4358-89A8-D8C9ECDE3706}"/>
              </a:ext>
            </a:extLst>
          </p:cNvPr>
          <p:cNvSpPr txBox="1">
            <a:spLocks/>
          </p:cNvSpPr>
          <p:nvPr/>
        </p:nvSpPr>
        <p:spPr bwMode="black">
          <a:xfrm>
            <a:off x="5092392" y="3638928"/>
            <a:ext cx="2304257" cy="70136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РАСХОДЫ</a:t>
            </a:r>
          </a:p>
          <a:p>
            <a:pPr algn="ctr"/>
            <a:r>
              <a:rPr lang="ru-RU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202</a:t>
            </a:r>
            <a:r>
              <a:rPr lang="en-US" sz="2400" b="1" cap="all" dirty="0">
                <a:solidFill>
                  <a:srgbClr val="146629"/>
                </a:solidFill>
                <a:latin typeface="Bahnschrift SemiBold" panose="020B0502040204020203" pitchFamily="34" charset="0"/>
                <a:ea typeface="+mn-ea"/>
                <a:cs typeface="+mn-cs"/>
              </a:rPr>
              <a:t>3</a:t>
            </a:r>
            <a:endParaRPr lang="ru-RU" sz="2400" b="1" cap="all" dirty="0">
              <a:solidFill>
                <a:srgbClr val="146629"/>
              </a:solidFill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36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utoShape 47">
            <a:extLst>
              <a:ext uri="{FF2B5EF4-FFF2-40B4-BE49-F238E27FC236}">
                <a16:creationId xmlns:a16="http://schemas.microsoft.com/office/drawing/2014/main" xmlns="" id="{4AE0D8F5-6BD0-475E-BD81-2A6513F3F562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-174796" y="1609951"/>
            <a:ext cx="4032250" cy="392906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6" y="10769"/>
                  <a:pt x="10856" y="10800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36000"/>
                </a:schemeClr>
              </a:gs>
              <a:gs pos="100000">
                <a:schemeClr val="hlink">
                  <a:gamma/>
                  <a:tint val="3372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62677" y="227294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Профсоюзный бюджет</a:t>
            </a:r>
          </a:p>
        </p:txBody>
      </p:sp>
      <p:sp>
        <p:nvSpPr>
          <p:cNvPr id="90" name="Text Box 3">
            <a:extLst>
              <a:ext uri="{FF2B5EF4-FFF2-40B4-BE49-F238E27FC236}">
                <a16:creationId xmlns:a16="http://schemas.microsoft.com/office/drawing/2014/main" xmlns="" id="{7C1CC7C4-EA56-420F-8521-789E20A5B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097" y="109252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BB5036CC-ECB5-47BA-B22A-728D214A7C5E}"/>
              </a:ext>
            </a:extLst>
          </p:cNvPr>
          <p:cNvSpPr txBox="1"/>
          <p:nvPr/>
        </p:nvSpPr>
        <p:spPr>
          <a:xfrm>
            <a:off x="1895012" y="3456656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294651"/>
                </a:solidFill>
                <a:latin typeface="Bahnschrift Light Condensed" panose="020B0502040204020203" pitchFamily="34" charset="0"/>
              </a:rPr>
              <a:t>51,11</a:t>
            </a:r>
            <a:r>
              <a:rPr lang="ru-RU" sz="5400" b="1" dirty="0">
                <a:solidFill>
                  <a:srgbClr val="294651"/>
                </a:solidFill>
                <a:latin typeface="Bahnschrift Light Condensed" panose="020B0502040204020203" pitchFamily="34" charset="0"/>
              </a:rPr>
              <a:t>%</a:t>
            </a:r>
          </a:p>
        </p:txBody>
      </p:sp>
      <p:sp>
        <p:nvSpPr>
          <p:cNvPr id="92" name="Google Shape;89;p14">
            <a:extLst>
              <a:ext uri="{FF2B5EF4-FFF2-40B4-BE49-F238E27FC236}">
                <a16:creationId xmlns:a16="http://schemas.microsoft.com/office/drawing/2014/main" xmlns="" id="{C088F795-736E-4BA8-9ABE-3D8909898A5F}"/>
              </a:ext>
            </a:extLst>
          </p:cNvPr>
          <p:cNvSpPr txBox="1">
            <a:spLocks/>
          </p:cNvSpPr>
          <p:nvPr/>
        </p:nvSpPr>
        <p:spPr bwMode="black">
          <a:xfrm>
            <a:off x="1991124" y="2701701"/>
            <a:ext cx="2036505" cy="135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sz="1800" b="1" cap="all" dirty="0">
                <a:solidFill>
                  <a:srgbClr val="294651"/>
                </a:solidFill>
                <a:latin typeface="Bahnschrift SemiBold" panose="020B0502040204020203" pitchFamily="34" charset="0"/>
                <a:ea typeface="+mn-ea"/>
                <a:cs typeface="+mn-cs"/>
              </a:rPr>
              <a:t>Целевые</a:t>
            </a:r>
            <a:r>
              <a:rPr lang="ru-RU" sz="1400" b="1" dirty="0"/>
              <a:t> </a:t>
            </a:r>
            <a:r>
              <a:rPr lang="ru-RU" sz="1800" b="1" cap="all" dirty="0">
                <a:solidFill>
                  <a:srgbClr val="294651"/>
                </a:solidFill>
                <a:latin typeface="Bahnschrift SemiBold" panose="020B0502040204020203" pitchFamily="34" charset="0"/>
                <a:ea typeface="+mn-ea"/>
                <a:cs typeface="+mn-cs"/>
              </a:rPr>
              <a:t>мероприятия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xmlns="" id="{F21C9371-DA6C-4BFF-BB29-215C305E29DC}"/>
              </a:ext>
            </a:extLst>
          </p:cNvPr>
          <p:cNvGrpSpPr/>
          <p:nvPr/>
        </p:nvGrpSpPr>
        <p:grpSpPr>
          <a:xfrm>
            <a:off x="3201266" y="1669001"/>
            <a:ext cx="4684943" cy="568712"/>
            <a:chOff x="1227842" y="1423140"/>
            <a:chExt cx="5207591" cy="579064"/>
          </a:xfrm>
        </p:grpSpPr>
        <p:sp>
          <p:nvSpPr>
            <p:cNvPr id="94" name="AutoShape 52">
              <a:extLst>
                <a:ext uri="{FF2B5EF4-FFF2-40B4-BE49-F238E27FC236}">
                  <a16:creationId xmlns:a16="http://schemas.microsoft.com/office/drawing/2014/main" xmlns="" id="{7B8723E3-4967-4602-A1AE-DCC4F7B7E0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39450" y="1423140"/>
              <a:ext cx="3395983" cy="507999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00B050"/>
                  </a:solidFill>
                  <a:latin typeface="Bahnschrift SemiBold" panose="020B0502040204020203" pitchFamily="34" charset="0"/>
                </a:rPr>
                <a:t>Обучение кадров и актива</a:t>
              </a:r>
            </a:p>
          </p:txBody>
        </p:sp>
        <p:grpSp>
          <p:nvGrpSpPr>
            <p:cNvPr id="95" name="Group 53">
              <a:extLst>
                <a:ext uri="{FF2B5EF4-FFF2-40B4-BE49-F238E27FC236}">
                  <a16:creationId xmlns:a16="http://schemas.microsoft.com/office/drawing/2014/main" xmlns="" id="{B7985981-1A69-4438-A8A9-41EB7B32A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73568"/>
              <a:ext cx="837271" cy="528636"/>
              <a:chOff x="2254" y="2067"/>
              <a:chExt cx="1179" cy="842"/>
            </a:xfrm>
          </p:grpSpPr>
          <p:sp>
            <p:nvSpPr>
              <p:cNvPr id="97" name="Oval 56">
                <a:extLst>
                  <a:ext uri="{FF2B5EF4-FFF2-40B4-BE49-F238E27FC236}">
                    <a16:creationId xmlns:a16="http://schemas.microsoft.com/office/drawing/2014/main" xmlns="" id="{3E273015-0F47-4A3A-8928-C595A41522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67"/>
                <a:ext cx="407" cy="842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8" name="Oval 58">
                <a:extLst>
                  <a:ext uri="{FF2B5EF4-FFF2-40B4-BE49-F238E27FC236}">
                    <a16:creationId xmlns:a16="http://schemas.microsoft.com/office/drawing/2014/main" xmlns="" id="{A2C2F1C3-BD68-4C35-9472-579DDC4328F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67"/>
                <a:ext cx="1096" cy="842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99" name="Oval 59">
                <a:extLst>
                  <a:ext uri="{FF2B5EF4-FFF2-40B4-BE49-F238E27FC236}">
                    <a16:creationId xmlns:a16="http://schemas.microsoft.com/office/drawing/2014/main" xmlns="" id="{5167B7B1-04BD-40E4-919B-81A92E32FF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67"/>
                <a:ext cx="1096" cy="842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C681F401-2E81-464E-96AD-DD75834F42C7}"/>
                </a:ext>
              </a:extLst>
            </p:cNvPr>
            <p:cNvSpPr txBox="1"/>
            <p:nvPr/>
          </p:nvSpPr>
          <p:spPr>
            <a:xfrm>
              <a:off x="2090095" y="1480326"/>
              <a:ext cx="1030964" cy="37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Arial"/>
                </a:rPr>
                <a:t>2,3%</a:t>
              </a:r>
              <a:endParaRPr lang="ru-RU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xmlns="" id="{08C280F6-AC14-4954-A0B5-15CCE7608D6E}"/>
              </a:ext>
            </a:extLst>
          </p:cNvPr>
          <p:cNvGrpSpPr/>
          <p:nvPr/>
        </p:nvGrpSpPr>
        <p:grpSpPr>
          <a:xfrm>
            <a:off x="2497760" y="1093803"/>
            <a:ext cx="7169184" cy="545295"/>
            <a:chOff x="1181410" y="1707980"/>
            <a:chExt cx="7486794" cy="596292"/>
          </a:xfrm>
        </p:grpSpPr>
        <p:sp>
          <p:nvSpPr>
            <p:cNvPr id="101" name="AutoShape 51">
              <a:extLst>
                <a:ext uri="{FF2B5EF4-FFF2-40B4-BE49-F238E27FC236}">
                  <a16:creationId xmlns:a16="http://schemas.microsoft.com/office/drawing/2014/main" xmlns="" id="{15E467A4-A4BF-4829-9C5F-4F4CB03989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53445" y="1707980"/>
              <a:ext cx="5914759" cy="508000"/>
            </a:xfrm>
            <a:prstGeom prst="roundRect">
              <a:avLst>
                <a:gd name="adj" fmla="val 50000"/>
              </a:avLst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hlink">
                          <a:gamma/>
                          <a:tint val="0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altLang="ru-RU" b="1" dirty="0">
                  <a:solidFill>
                    <a:srgbClr val="0070C0"/>
                  </a:solidFill>
                  <a:latin typeface="Bahnschrift SemiBold SemiConden" panose="020B0502040204020203" pitchFamily="34" charset="0"/>
                </a:rPr>
                <a:t>Информационно-пропагандистская работа</a:t>
              </a:r>
              <a:endParaRPr lang="en-US" altLang="ru-RU" b="1" dirty="0">
                <a:solidFill>
                  <a:srgbClr val="0070C0"/>
                </a:solidFill>
                <a:latin typeface="Bahnschrift SemiBold SemiConden" panose="020B0502040204020203" pitchFamily="34" charset="0"/>
              </a:endParaRPr>
            </a:p>
          </p:txBody>
        </p:sp>
        <p:grpSp>
          <p:nvGrpSpPr>
            <p:cNvPr id="102" name="Group 53">
              <a:extLst>
                <a:ext uri="{FF2B5EF4-FFF2-40B4-BE49-F238E27FC236}">
                  <a16:creationId xmlns:a16="http://schemas.microsoft.com/office/drawing/2014/main" xmlns="" id="{80F2A5FB-2D58-464F-9EC9-0B42DF547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1410" y="1736083"/>
              <a:ext cx="837271" cy="568189"/>
              <a:chOff x="2254" y="2036"/>
              <a:chExt cx="1179" cy="905"/>
            </a:xfrm>
          </p:grpSpPr>
          <p:sp>
            <p:nvSpPr>
              <p:cNvPr id="104" name="Oval 56">
                <a:extLst>
                  <a:ext uri="{FF2B5EF4-FFF2-40B4-BE49-F238E27FC236}">
                    <a16:creationId xmlns:a16="http://schemas.microsoft.com/office/drawing/2014/main" xmlns="" id="{4A819287-EE2A-44F4-BFE5-DDAFC7BB8A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36"/>
                <a:ext cx="382" cy="905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5" name="Oval 57">
                <a:extLst>
                  <a:ext uri="{FF2B5EF4-FFF2-40B4-BE49-F238E27FC236}">
                    <a16:creationId xmlns:a16="http://schemas.microsoft.com/office/drawing/2014/main" xmlns="" id="{DCD243B1-36AB-46D0-884B-D2273EAC83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36"/>
                <a:ext cx="382" cy="905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6" name="Oval 58">
                <a:extLst>
                  <a:ext uri="{FF2B5EF4-FFF2-40B4-BE49-F238E27FC236}">
                    <a16:creationId xmlns:a16="http://schemas.microsoft.com/office/drawing/2014/main" xmlns="" id="{ECECE071-0DD9-435E-8092-8E5AA1A08D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36"/>
                <a:ext cx="1096" cy="905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7" name="Oval 59">
                <a:extLst>
                  <a:ext uri="{FF2B5EF4-FFF2-40B4-BE49-F238E27FC236}">
                    <a16:creationId xmlns:a16="http://schemas.microsoft.com/office/drawing/2014/main" xmlns="" id="{42FE4A0E-36DC-4D4A-B4F4-999CA8227E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36"/>
                <a:ext cx="1096" cy="905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9EF29B81-CC59-4F8C-99C6-3382FB5D4869}"/>
                </a:ext>
              </a:extLst>
            </p:cNvPr>
            <p:cNvSpPr txBox="1"/>
            <p:nvPr/>
          </p:nvSpPr>
          <p:spPr>
            <a:xfrm>
              <a:off x="1971459" y="1768855"/>
              <a:ext cx="4702628" cy="403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latin typeface="Arial"/>
                </a:rPr>
                <a:t>10,</a:t>
              </a:r>
              <a:r>
                <a:rPr lang="ru-RU" dirty="0">
                  <a:solidFill>
                    <a:srgbClr val="0070C0"/>
                  </a:solidFill>
                  <a:latin typeface="Arial"/>
                </a:rPr>
                <a:t>4%</a:t>
              </a:r>
              <a:endParaRPr lang="ru-RU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xmlns="" id="{A0A2248A-0721-4297-A8BD-837801F488DA}"/>
              </a:ext>
            </a:extLst>
          </p:cNvPr>
          <p:cNvGrpSpPr/>
          <p:nvPr/>
        </p:nvGrpSpPr>
        <p:grpSpPr>
          <a:xfrm>
            <a:off x="3348407" y="4775784"/>
            <a:ext cx="4464386" cy="605469"/>
            <a:chOff x="1227842" y="1391711"/>
            <a:chExt cx="5309513" cy="605469"/>
          </a:xfrm>
        </p:grpSpPr>
        <p:sp>
          <p:nvSpPr>
            <p:cNvPr id="109" name="AutoShape 52">
              <a:extLst>
                <a:ext uri="{FF2B5EF4-FFF2-40B4-BE49-F238E27FC236}">
                  <a16:creationId xmlns:a16="http://schemas.microsoft.com/office/drawing/2014/main" xmlns="" id="{8550EA76-E917-4706-A07E-96F1CC887A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8479" y="1391711"/>
              <a:ext cx="3458876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chemeClr val="accent6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chemeClr val="accent2"/>
                  </a:solidFill>
                  <a:latin typeface="Bahnschrift SemiBold" panose="020B0502040204020203" pitchFamily="34" charset="0"/>
                </a:rPr>
                <a:t>Работа с молодежью</a:t>
              </a:r>
            </a:p>
          </p:txBody>
        </p:sp>
        <p:grpSp>
          <p:nvGrpSpPr>
            <p:cNvPr id="110" name="Group 53">
              <a:extLst>
                <a:ext uri="{FF2B5EF4-FFF2-40B4-BE49-F238E27FC236}">
                  <a16:creationId xmlns:a16="http://schemas.microsoft.com/office/drawing/2014/main" xmlns="" id="{860ECEBB-3441-4285-98E4-660BDEFF4E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77962"/>
              <a:ext cx="837271" cy="519218"/>
              <a:chOff x="2254" y="2074"/>
              <a:chExt cx="1179" cy="827"/>
            </a:xfrm>
          </p:grpSpPr>
          <p:sp>
            <p:nvSpPr>
              <p:cNvPr id="112" name="Oval 56">
                <a:extLst>
                  <a:ext uri="{FF2B5EF4-FFF2-40B4-BE49-F238E27FC236}">
                    <a16:creationId xmlns:a16="http://schemas.microsoft.com/office/drawing/2014/main" xmlns="" id="{8B3DDA2F-1F4A-4E87-9AC5-8423970959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74"/>
                <a:ext cx="435" cy="827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3" name="Oval 57">
                <a:extLst>
                  <a:ext uri="{FF2B5EF4-FFF2-40B4-BE49-F238E27FC236}">
                    <a16:creationId xmlns:a16="http://schemas.microsoft.com/office/drawing/2014/main" xmlns="" id="{6BCA37F8-26A7-491C-9F45-D1E73DB7E7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74"/>
                <a:ext cx="435" cy="827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4" name="Oval 58">
                <a:extLst>
                  <a:ext uri="{FF2B5EF4-FFF2-40B4-BE49-F238E27FC236}">
                    <a16:creationId xmlns:a16="http://schemas.microsoft.com/office/drawing/2014/main" xmlns="" id="{0CE3ED6D-584B-40DD-9AEE-6E993B446E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74"/>
                <a:ext cx="1096" cy="827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15" name="Oval 59">
                <a:extLst>
                  <a:ext uri="{FF2B5EF4-FFF2-40B4-BE49-F238E27FC236}">
                    <a16:creationId xmlns:a16="http://schemas.microsoft.com/office/drawing/2014/main" xmlns="" id="{09BD782C-E3EE-4287-AFB8-400189B2C7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74"/>
                <a:ext cx="1096" cy="827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DC4D792A-A952-411B-A92C-DC323C3CD458}"/>
                </a:ext>
              </a:extLst>
            </p:cNvPr>
            <p:cNvSpPr txBox="1"/>
            <p:nvPr/>
          </p:nvSpPr>
          <p:spPr>
            <a:xfrm>
              <a:off x="2214006" y="1494542"/>
              <a:ext cx="103096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Arial"/>
                </a:rPr>
                <a:t>1,6</a:t>
              </a:r>
              <a:r>
                <a:rPr lang="ru-RU" b="1" dirty="0">
                  <a:solidFill>
                    <a:schemeClr val="accent2"/>
                  </a:solidFill>
                  <a:latin typeface="Arial"/>
                </a:rPr>
                <a:t>%</a:t>
              </a:r>
              <a:endParaRPr lang="ru-RU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xmlns="" id="{175E0467-050E-4F4A-82B4-23333311712C}"/>
              </a:ext>
            </a:extLst>
          </p:cNvPr>
          <p:cNvGrpSpPr/>
          <p:nvPr/>
        </p:nvGrpSpPr>
        <p:grpSpPr>
          <a:xfrm>
            <a:off x="2598190" y="5384771"/>
            <a:ext cx="7140568" cy="530361"/>
            <a:chOff x="1227842" y="1449710"/>
            <a:chExt cx="7560058" cy="588089"/>
          </a:xfrm>
        </p:grpSpPr>
        <p:sp>
          <p:nvSpPr>
            <p:cNvPr id="117" name="AutoShape 52">
              <a:extLst>
                <a:ext uri="{FF2B5EF4-FFF2-40B4-BE49-F238E27FC236}">
                  <a16:creationId xmlns:a16="http://schemas.microsoft.com/office/drawing/2014/main" xmlns="" id="{C835CB0C-A7BD-47EF-AF9D-A4C02C106A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74937" y="1529799"/>
              <a:ext cx="5812963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A734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Культурно-массовые и спортивные мероприятия</a:t>
              </a:r>
            </a:p>
          </p:txBody>
        </p:sp>
        <p:grpSp>
          <p:nvGrpSpPr>
            <p:cNvPr id="118" name="Group 53">
              <a:extLst>
                <a:ext uri="{FF2B5EF4-FFF2-40B4-BE49-F238E27FC236}">
                  <a16:creationId xmlns:a16="http://schemas.microsoft.com/office/drawing/2014/main" xmlns="" id="{15B05241-CC69-4B99-AC9F-AAD9156EBE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49710"/>
              <a:ext cx="837271" cy="575723"/>
              <a:chOff x="2254" y="2029"/>
              <a:chExt cx="1179" cy="917"/>
            </a:xfrm>
          </p:grpSpPr>
          <p:sp>
            <p:nvSpPr>
              <p:cNvPr id="120" name="Oval 56">
                <a:extLst>
                  <a:ext uri="{FF2B5EF4-FFF2-40B4-BE49-F238E27FC236}">
                    <a16:creationId xmlns:a16="http://schemas.microsoft.com/office/drawing/2014/main" xmlns="" id="{0737C445-5CCA-4C13-B4B0-ADEC5146D2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29"/>
                <a:ext cx="387" cy="917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1" name="Oval 57">
                <a:extLst>
                  <a:ext uri="{FF2B5EF4-FFF2-40B4-BE49-F238E27FC236}">
                    <a16:creationId xmlns:a16="http://schemas.microsoft.com/office/drawing/2014/main" xmlns="" id="{DDAA3BE7-0DE7-4E58-B07A-BCD6CCFE84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29"/>
                <a:ext cx="387" cy="917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2" name="Oval 58">
                <a:extLst>
                  <a:ext uri="{FF2B5EF4-FFF2-40B4-BE49-F238E27FC236}">
                    <a16:creationId xmlns:a16="http://schemas.microsoft.com/office/drawing/2014/main" xmlns="" id="{821A6CD3-C19F-4DF8-A6E5-29651DB3D2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29"/>
                <a:ext cx="1096" cy="917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3" name="Oval 59">
                <a:extLst>
                  <a:ext uri="{FF2B5EF4-FFF2-40B4-BE49-F238E27FC236}">
                    <a16:creationId xmlns:a16="http://schemas.microsoft.com/office/drawing/2014/main" xmlns="" id="{4ADB17CF-FB7F-4C35-97B7-8547F193C2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29"/>
                <a:ext cx="1096" cy="917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59EA6F86-6429-400F-8706-25CA32AD1B75}"/>
                </a:ext>
              </a:extLst>
            </p:cNvPr>
            <p:cNvSpPr txBox="1"/>
            <p:nvPr/>
          </p:nvSpPr>
          <p:spPr>
            <a:xfrm>
              <a:off x="2212527" y="1595121"/>
              <a:ext cx="979443" cy="409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32</a:t>
              </a:r>
              <a:r>
                <a:rPr lang="en-US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,6</a:t>
              </a:r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%</a:t>
              </a:r>
            </a:p>
          </p:txBody>
        </p: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xmlns="" id="{F797CE5B-5960-4AB1-BC53-E4F6FA70B241}"/>
              </a:ext>
            </a:extLst>
          </p:cNvPr>
          <p:cNvGrpSpPr/>
          <p:nvPr/>
        </p:nvGrpSpPr>
        <p:grpSpPr>
          <a:xfrm>
            <a:off x="3870301" y="3267776"/>
            <a:ext cx="6213016" cy="549583"/>
            <a:chOff x="1227842" y="1418653"/>
            <a:chExt cx="6336068" cy="604896"/>
          </a:xfrm>
        </p:grpSpPr>
        <p:sp>
          <p:nvSpPr>
            <p:cNvPr id="125" name="AutoShape 52">
              <a:extLst>
                <a:ext uri="{FF2B5EF4-FFF2-40B4-BE49-F238E27FC236}">
                  <a16:creationId xmlns:a16="http://schemas.microsoft.com/office/drawing/2014/main" xmlns="" id="{2441A624-1DA1-4AE7-BB33-EB530D062C0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48732" y="1418653"/>
              <a:ext cx="4715178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FFC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DB9E25"/>
                  </a:solidFill>
                  <a:latin typeface="Manrope Light" pitchFamily="2" charset="0"/>
                  <a:ea typeface="Roboto" panose="02000000000000000000" pitchFamily="2" charset="0"/>
                </a:rPr>
                <a:t>Заседания, конференции, совещания</a:t>
              </a:r>
              <a:endParaRPr lang="ru-RU" b="1" dirty="0">
                <a:solidFill>
                  <a:srgbClr val="DB9E25"/>
                </a:solidFill>
                <a:latin typeface="Bahnschrift SemiBold" panose="020B0502040204020203" pitchFamily="34" charset="0"/>
              </a:endParaRPr>
            </a:p>
          </p:txBody>
        </p:sp>
        <p:grpSp>
          <p:nvGrpSpPr>
            <p:cNvPr id="126" name="Group 53">
              <a:extLst>
                <a:ext uri="{FF2B5EF4-FFF2-40B4-BE49-F238E27FC236}">
                  <a16:creationId xmlns:a16="http://schemas.microsoft.com/office/drawing/2014/main" xmlns="" id="{10A17687-8AC5-4C2D-8B2D-95E24EC2C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52221"/>
              <a:ext cx="896214" cy="571328"/>
              <a:chOff x="2254" y="2033"/>
              <a:chExt cx="1262" cy="910"/>
            </a:xfrm>
          </p:grpSpPr>
          <p:sp>
            <p:nvSpPr>
              <p:cNvPr id="128" name="Oval 56">
                <a:extLst>
                  <a:ext uri="{FF2B5EF4-FFF2-40B4-BE49-F238E27FC236}">
                    <a16:creationId xmlns:a16="http://schemas.microsoft.com/office/drawing/2014/main" xmlns="" id="{E3551917-C877-458D-9151-7F0DA85790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33"/>
                <a:ext cx="373" cy="910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29" name="Oval 57">
                <a:extLst>
                  <a:ext uri="{FF2B5EF4-FFF2-40B4-BE49-F238E27FC236}">
                    <a16:creationId xmlns:a16="http://schemas.microsoft.com/office/drawing/2014/main" xmlns="" id="{481410D3-2CAB-4A0F-B7E3-CA595C2718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33"/>
                <a:ext cx="1262" cy="910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30" name="Oval 58">
                <a:extLst>
                  <a:ext uri="{FF2B5EF4-FFF2-40B4-BE49-F238E27FC236}">
                    <a16:creationId xmlns:a16="http://schemas.microsoft.com/office/drawing/2014/main" xmlns="" id="{3A58AA07-F6E4-487F-89B2-A18B388202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33"/>
                <a:ext cx="1096" cy="910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31" name="Oval 59">
                <a:extLst>
                  <a:ext uri="{FF2B5EF4-FFF2-40B4-BE49-F238E27FC236}">
                    <a16:creationId xmlns:a16="http://schemas.microsoft.com/office/drawing/2014/main" xmlns="" id="{512B7D58-0CD0-4BB8-A8F4-8B1E9ACFFF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33"/>
                <a:ext cx="1096" cy="910"/>
              </a:xfrm>
              <a:prstGeom prst="ellipse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FCD7FF36-A8FE-4593-8A5A-37ECAB6AB29F}"/>
                </a:ext>
              </a:extLst>
            </p:cNvPr>
            <p:cNvSpPr txBox="1"/>
            <p:nvPr/>
          </p:nvSpPr>
          <p:spPr>
            <a:xfrm>
              <a:off x="2134247" y="1513362"/>
              <a:ext cx="1030964" cy="406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DB9E25"/>
                  </a:solidFill>
                  <a:latin typeface="Arial"/>
                </a:rPr>
                <a:t>1,0</a:t>
              </a:r>
              <a:r>
                <a:rPr lang="ru-RU" b="1" dirty="0">
                  <a:solidFill>
                    <a:srgbClr val="DB9E25"/>
                  </a:solidFill>
                  <a:latin typeface="Arial"/>
                </a:rPr>
                <a:t>%</a:t>
              </a:r>
              <a:endParaRPr lang="ru-RU" b="1" dirty="0">
                <a:solidFill>
                  <a:srgbClr val="DB9E25"/>
                </a:solidFill>
              </a:endParaRP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xmlns="" id="{80A6CC1F-8891-4C70-AEDB-FB78DA01CA9D}"/>
              </a:ext>
            </a:extLst>
          </p:cNvPr>
          <p:cNvGrpSpPr/>
          <p:nvPr/>
        </p:nvGrpSpPr>
        <p:grpSpPr>
          <a:xfrm>
            <a:off x="3706286" y="2461725"/>
            <a:ext cx="4541768" cy="573206"/>
            <a:chOff x="1227842" y="1400614"/>
            <a:chExt cx="4771400" cy="616658"/>
          </a:xfrm>
        </p:grpSpPr>
        <p:sp>
          <p:nvSpPr>
            <p:cNvPr id="133" name="AutoShape 52">
              <a:extLst>
                <a:ext uri="{FF2B5EF4-FFF2-40B4-BE49-F238E27FC236}">
                  <a16:creationId xmlns:a16="http://schemas.microsoft.com/office/drawing/2014/main" xmlns="" id="{C4D5E7F0-1DB0-4764-A11F-E6972FCAFA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89620" y="1400614"/>
              <a:ext cx="3209622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A7344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Оздоровление и отдых</a:t>
              </a:r>
            </a:p>
          </p:txBody>
        </p:sp>
        <p:grpSp>
          <p:nvGrpSpPr>
            <p:cNvPr id="134" name="Group 53">
              <a:extLst>
                <a:ext uri="{FF2B5EF4-FFF2-40B4-BE49-F238E27FC236}">
                  <a16:creationId xmlns:a16="http://schemas.microsoft.com/office/drawing/2014/main" xmlns="" id="{95CDCA82-1778-455A-98FA-96C9085208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58500"/>
              <a:ext cx="837271" cy="558772"/>
              <a:chOff x="2254" y="2043"/>
              <a:chExt cx="1179" cy="890"/>
            </a:xfrm>
          </p:grpSpPr>
          <p:sp>
            <p:nvSpPr>
              <p:cNvPr id="136" name="Oval 56">
                <a:extLst>
                  <a:ext uri="{FF2B5EF4-FFF2-40B4-BE49-F238E27FC236}">
                    <a16:creationId xmlns:a16="http://schemas.microsoft.com/office/drawing/2014/main" xmlns="" id="{9DFB84E7-69C2-4638-9D8A-C2B359D838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43"/>
                <a:ext cx="384" cy="890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37" name="Oval 57">
                <a:extLst>
                  <a:ext uri="{FF2B5EF4-FFF2-40B4-BE49-F238E27FC236}">
                    <a16:creationId xmlns:a16="http://schemas.microsoft.com/office/drawing/2014/main" xmlns="" id="{6EFC20D6-0D25-4E93-8649-6D243270AE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43"/>
                <a:ext cx="384" cy="890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38" name="Oval 58">
                <a:extLst>
                  <a:ext uri="{FF2B5EF4-FFF2-40B4-BE49-F238E27FC236}">
                    <a16:creationId xmlns:a16="http://schemas.microsoft.com/office/drawing/2014/main" xmlns="" id="{9C6B8069-F923-45F1-A6FF-E3140E030E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43"/>
                <a:ext cx="1096" cy="890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39" name="Oval 59">
                <a:extLst>
                  <a:ext uri="{FF2B5EF4-FFF2-40B4-BE49-F238E27FC236}">
                    <a16:creationId xmlns:a16="http://schemas.microsoft.com/office/drawing/2014/main" xmlns="" id="{F45A16EE-9EC0-4D6F-B1E7-1ECA1A9EFA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43"/>
                <a:ext cx="1096" cy="890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xmlns="" id="{9205158A-DD1B-41B7-9D87-59E3DDECB006}"/>
                </a:ext>
              </a:extLst>
            </p:cNvPr>
            <p:cNvSpPr txBox="1"/>
            <p:nvPr/>
          </p:nvSpPr>
          <p:spPr>
            <a:xfrm>
              <a:off x="2104434" y="1486451"/>
              <a:ext cx="1030964" cy="394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2,</a:t>
              </a:r>
              <a:r>
                <a:rPr lang="ru-RU" b="1" dirty="0">
                  <a:solidFill>
                    <a:srgbClr val="A73441"/>
                  </a:solidFill>
                  <a:latin typeface="Bahnschrift SemiBold" panose="020B0502040204020203" pitchFamily="34" charset="0"/>
                </a:rPr>
                <a:t>6%</a:t>
              </a:r>
            </a:p>
          </p:txBody>
        </p:sp>
      </p:grpSp>
      <p:pic>
        <p:nvPicPr>
          <p:cNvPr id="140" name="Picture 10">
            <a:extLst>
              <a:ext uri="{FF2B5EF4-FFF2-40B4-BE49-F238E27FC236}">
                <a16:creationId xmlns:a16="http://schemas.microsoft.com/office/drawing/2014/main" xmlns="" id="{3C5029D3-BA9F-46AE-8137-AD1A430B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6613" y="2468123"/>
            <a:ext cx="806267" cy="6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xmlns="" id="{8D49DF0B-BAB0-4661-B5A4-3E552F5BD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580" y="3014926"/>
            <a:ext cx="1701542" cy="1145062"/>
          </a:xfrm>
          <a:prstGeom prst="rect">
            <a:avLst/>
          </a:prstGeom>
        </p:spPr>
      </p:pic>
      <p:pic>
        <p:nvPicPr>
          <p:cNvPr id="142" name="Picture 2">
            <a:extLst>
              <a:ext uri="{FF2B5EF4-FFF2-40B4-BE49-F238E27FC236}">
                <a16:creationId xmlns:a16="http://schemas.microsoft.com/office/drawing/2014/main" xmlns="" id="{6197ACBE-2B8E-4A6B-8D58-E0C0CD2D0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81" y="4844388"/>
            <a:ext cx="625767" cy="5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xmlns="" id="{64A8DA10-2C37-4E0A-AA7C-30FFC07A8B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3" t="30947" r="36866" b="30988"/>
          <a:stretch/>
        </p:blipFill>
        <p:spPr>
          <a:xfrm>
            <a:off x="3262424" y="1658399"/>
            <a:ext cx="700213" cy="647519"/>
          </a:xfrm>
          <a:prstGeom prst="flowChartConnector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xmlns="" id="{D786F3EE-6DC0-4AF3-8E2E-1FAC5D7CA5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36141" r="30411" b="37299"/>
          <a:stretch/>
        </p:blipFill>
        <p:spPr>
          <a:xfrm>
            <a:off x="2545934" y="1114808"/>
            <a:ext cx="687925" cy="491833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xmlns="" id="{DD8C9616-F5C4-449D-A86A-34E7B63746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53" y="5310170"/>
            <a:ext cx="1285096" cy="638243"/>
          </a:xfrm>
          <a:prstGeom prst="rect">
            <a:avLst/>
          </a:prstGeom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xmlns="" id="{23FF1E5E-8234-432C-B55C-D77EF177FF77}"/>
              </a:ext>
            </a:extLst>
          </p:cNvPr>
          <p:cNvGrpSpPr/>
          <p:nvPr/>
        </p:nvGrpSpPr>
        <p:grpSpPr>
          <a:xfrm>
            <a:off x="3870301" y="4012019"/>
            <a:ext cx="6691168" cy="611180"/>
            <a:chOff x="1227842" y="1379899"/>
            <a:chExt cx="7437627" cy="622305"/>
          </a:xfrm>
        </p:grpSpPr>
        <p:sp>
          <p:nvSpPr>
            <p:cNvPr id="147" name="AutoShape 52">
              <a:extLst>
                <a:ext uri="{FF2B5EF4-FFF2-40B4-BE49-F238E27FC236}">
                  <a16:creationId xmlns:a16="http://schemas.microsoft.com/office/drawing/2014/main" xmlns="" id="{A8ECF47D-103E-418B-B55E-D1B110CF512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46476" y="1379899"/>
              <a:ext cx="5518993" cy="508000"/>
            </a:xfrm>
            <a:prstGeom prst="roundRect">
              <a:avLst>
                <a:gd name="adj" fmla="val 50000"/>
              </a:avLst>
            </a:prstGeom>
            <a:noFill/>
            <a:ln w="3175" algn="ctr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tint val="0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r>
                <a:rPr lang="ru-RU" b="1" dirty="0">
                  <a:solidFill>
                    <a:srgbClr val="00B050"/>
                  </a:solidFill>
                  <a:latin typeface="Bahnschrift SemiBold" panose="020B0502040204020203" pitchFamily="34" charset="0"/>
                </a:rPr>
                <a:t>Конкурсы профессионального мастерства</a:t>
              </a:r>
            </a:p>
          </p:txBody>
        </p:sp>
        <p:grpSp>
          <p:nvGrpSpPr>
            <p:cNvPr id="148" name="Group 53">
              <a:extLst>
                <a:ext uri="{FF2B5EF4-FFF2-40B4-BE49-F238E27FC236}">
                  <a16:creationId xmlns:a16="http://schemas.microsoft.com/office/drawing/2014/main" xmlns="" id="{053361EA-0BE5-417A-9AAA-0B38B01C3D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7842" y="1473568"/>
              <a:ext cx="837271" cy="528636"/>
              <a:chOff x="2254" y="2067"/>
              <a:chExt cx="1179" cy="842"/>
            </a:xfrm>
          </p:grpSpPr>
          <p:sp>
            <p:nvSpPr>
              <p:cNvPr id="150" name="Oval 56">
                <a:extLst>
                  <a:ext uri="{FF2B5EF4-FFF2-40B4-BE49-F238E27FC236}">
                    <a16:creationId xmlns:a16="http://schemas.microsoft.com/office/drawing/2014/main" xmlns="" id="{88BA6D32-A664-4612-A741-FD460CD15F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54" y="2067"/>
                <a:ext cx="407" cy="842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1" name="Oval 58">
                <a:extLst>
                  <a:ext uri="{FF2B5EF4-FFF2-40B4-BE49-F238E27FC236}">
                    <a16:creationId xmlns:a16="http://schemas.microsoft.com/office/drawing/2014/main" xmlns="" id="{7BBE3103-1618-40E2-8690-EFA3AC07CB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67"/>
                <a:ext cx="1096" cy="842"/>
              </a:xfrm>
              <a:prstGeom prst="ellipse">
                <a:avLst/>
              </a:prstGeom>
              <a:ln>
                <a:solidFill>
                  <a:srgbClr val="A7344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52" name="Oval 59">
                <a:extLst>
                  <a:ext uri="{FF2B5EF4-FFF2-40B4-BE49-F238E27FC236}">
                    <a16:creationId xmlns:a16="http://schemas.microsoft.com/office/drawing/2014/main" xmlns="" id="{F1A81F0B-15EA-4237-968D-F32BAE23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067"/>
                <a:ext cx="1096" cy="842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>
                <a:spAutoFit/>
              </a:bodyPr>
              <a:lstStyle/>
              <a:p>
                <a:endParaRPr lang="ru-RU" dirty="0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A80B27C2-8825-4C97-8385-0F83CD85D8FA}"/>
                </a:ext>
              </a:extLst>
            </p:cNvPr>
            <p:cNvSpPr txBox="1"/>
            <p:nvPr/>
          </p:nvSpPr>
          <p:spPr>
            <a:xfrm>
              <a:off x="2180170" y="1484301"/>
              <a:ext cx="1030964" cy="376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B050"/>
                  </a:solidFill>
                  <a:latin typeface="Arial"/>
                </a:rPr>
                <a:t>0,</a:t>
              </a:r>
              <a:r>
                <a:rPr lang="en-US" dirty="0">
                  <a:solidFill>
                    <a:srgbClr val="00B050"/>
                  </a:solidFill>
                  <a:latin typeface="Arial"/>
                </a:rPr>
                <a:t>6</a:t>
              </a:r>
              <a:r>
                <a:rPr lang="ru-RU" dirty="0">
                  <a:solidFill>
                    <a:srgbClr val="00B050"/>
                  </a:solidFill>
                  <a:latin typeface="Arial"/>
                </a:rPr>
                <a:t>%</a:t>
              </a:r>
              <a:endParaRPr lang="ru-RU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53" name="Picture 8">
            <a:extLst>
              <a:ext uri="{FF2B5EF4-FFF2-40B4-BE49-F238E27FC236}">
                <a16:creationId xmlns:a16="http://schemas.microsoft.com/office/drawing/2014/main" xmlns="" id="{448C7AE1-15A5-43F4-9492-3624D5655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1" t="5406" r="19566" b="6163"/>
          <a:stretch/>
        </p:blipFill>
        <p:spPr bwMode="auto">
          <a:xfrm>
            <a:off x="3889370" y="4036019"/>
            <a:ext cx="721338" cy="6643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5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5AE98DA-4346-44FC-9AF7-CFEF44065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67" y="213604"/>
            <a:ext cx="3625632" cy="24155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45C41D4-B5FA-44C6-9CC9-7B425BCE1D02}"/>
              </a:ext>
            </a:extLst>
          </p:cNvPr>
          <p:cNvSpPr/>
          <p:nvPr/>
        </p:nvSpPr>
        <p:spPr>
          <a:xfrm>
            <a:off x="6584757" y="3756693"/>
            <a:ext cx="5205046" cy="187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273350"/>
                </a:solidFill>
                <a:latin typeface="Montserrat" panose="020B0604020202020204" pitchFamily="2" charset="-52"/>
              </a:rPr>
              <a:t>Отчеты и выборы профсоюзных органов в Профсоюзе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273350"/>
                </a:solidFill>
                <a:latin typeface="Montserrat" panose="020B0604020202020204" pitchFamily="2" charset="-52"/>
              </a:rPr>
              <a:t>Обобщение и распространение лучшего опыта организационной работы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273350"/>
                </a:solidFill>
                <a:latin typeface="Montserrat" panose="020B0604020202020204" pitchFamily="2" charset="-52"/>
              </a:rPr>
              <a:t>повышение уровня агитационной работы в Профсоюзе</a:t>
            </a:r>
          </a:p>
          <a:p>
            <a:pPr marL="285750" indent="-285750" algn="ctr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ru-RU" sz="2400" b="1" dirty="0">
              <a:solidFill>
                <a:srgbClr val="273350"/>
              </a:solidFill>
              <a:latin typeface="Montserrat" panose="020B0604020202020204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44F20B-68B3-4465-8F96-EC3A62CB003A}"/>
              </a:ext>
            </a:extLst>
          </p:cNvPr>
          <p:cNvSpPr txBox="1"/>
          <p:nvPr/>
        </p:nvSpPr>
        <p:spPr>
          <a:xfrm>
            <a:off x="1581755" y="3018936"/>
            <a:ext cx="433289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273350"/>
                </a:solidFill>
                <a:latin typeface="Montserrat" panose="020B0604020202020204" pitchFamily="2" charset="-52"/>
              </a:rPr>
              <a:t>Популяризации государственной политики в сфере защиты семьи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273350"/>
                </a:solidFill>
                <a:latin typeface="Montserrat" panose="020B0604020202020204" pitchFamily="2" charset="-52"/>
              </a:rPr>
              <a:t>Популяризация педагогических династий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27FDDC0-C6C9-4FFF-BED1-38DA8AC1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837" y="568446"/>
            <a:ext cx="3130734" cy="228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1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09934" y="1071350"/>
            <a:ext cx="11182067" cy="578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43167" y="220694"/>
            <a:ext cx="10515600" cy="85669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2023 год – </a:t>
            </a:r>
            <a: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педагога и наставника</a:t>
            </a:r>
            <a: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укрепления и развития социального партнерства</a:t>
            </a:r>
          </a:p>
        </p:txBody>
      </p:sp>
      <p:sp>
        <p:nvSpPr>
          <p:cNvPr id="5" name="Овал 4"/>
          <p:cNvSpPr/>
          <p:nvPr/>
        </p:nvSpPr>
        <p:spPr>
          <a:xfrm>
            <a:off x="2642656" y="5298896"/>
            <a:ext cx="1624232" cy="1559104"/>
          </a:xfrm>
          <a:prstGeom prst="ellipse">
            <a:avLst/>
          </a:prstGeom>
          <a:solidFill>
            <a:srgbClr val="FF5D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611208" y="1554480"/>
            <a:ext cx="1624232" cy="1559104"/>
          </a:xfrm>
          <a:prstGeom prst="ellipse">
            <a:avLst/>
          </a:prstGeom>
          <a:solidFill>
            <a:srgbClr val="E6E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883016" y="2706608"/>
            <a:ext cx="1624232" cy="1559104"/>
          </a:xfrm>
          <a:prstGeom prst="ellipse">
            <a:avLst/>
          </a:prstGeom>
          <a:solidFill>
            <a:srgbClr val="68B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226832" y="3930744"/>
            <a:ext cx="1624232" cy="15591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8583" y="3280470"/>
            <a:ext cx="233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sp>
        <p:nvSpPr>
          <p:cNvPr id="10" name="Овал 9"/>
          <p:cNvSpPr/>
          <p:nvPr/>
        </p:nvSpPr>
        <p:spPr>
          <a:xfrm>
            <a:off x="6171048" y="2938276"/>
            <a:ext cx="1082821" cy="1039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899240" y="1786148"/>
            <a:ext cx="1082821" cy="1039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514864" y="4162412"/>
            <a:ext cx="1082821" cy="1039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930688" y="5530564"/>
            <a:ext cx="1082821" cy="1039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739000" y="1988840"/>
            <a:ext cx="1962614" cy="0"/>
          </a:xfrm>
          <a:prstGeom prst="line">
            <a:avLst/>
          </a:prstGeom>
          <a:ln w="38100">
            <a:solidFill>
              <a:srgbClr val="E6E3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226832" y="2780928"/>
            <a:ext cx="1962614" cy="0"/>
          </a:xfrm>
          <a:prstGeom prst="line">
            <a:avLst/>
          </a:prstGeom>
          <a:ln w="38100">
            <a:solidFill>
              <a:srgbClr val="68B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354624" y="4077072"/>
            <a:ext cx="196261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418520" y="5301208"/>
            <a:ext cx="1523195" cy="0"/>
          </a:xfrm>
          <a:prstGeom prst="line">
            <a:avLst/>
          </a:prstGeom>
          <a:ln w="38100">
            <a:solidFill>
              <a:srgbClr val="FF5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074704" y="1390084"/>
            <a:ext cx="2910082" cy="45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Организационная культура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06552" y="2182172"/>
            <a:ext cx="2571701" cy="45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Правовая культура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30488" y="3262292"/>
            <a:ext cx="3519169" cy="45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Информационно – коммуникативная  культура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30488" y="4630444"/>
            <a:ext cx="2707053" cy="45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Здоровьесберегающая культура </a:t>
            </a:r>
          </a:p>
        </p:txBody>
      </p:sp>
      <p:pic>
        <p:nvPicPr>
          <p:cNvPr id="22" name="Picture 3" descr="D:\Данные пользователя - НЕ УДАЛЯТЬ\Рабочий стол\Профсоюз\Отчет\Публичный отчёт за 2021\1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7073" y="3037527"/>
            <a:ext cx="676238" cy="633930"/>
          </a:xfrm>
          <a:prstGeom prst="rect">
            <a:avLst/>
          </a:prstGeom>
          <a:noFill/>
        </p:spPr>
      </p:pic>
      <p:pic>
        <p:nvPicPr>
          <p:cNvPr id="23" name="Picture 4" descr="D:\Данные пользователя - НЕ УДАЛЯТЬ\Рабочий стол\Профсоюз\Отчет\Публичный отчёт за 2021\hr-05-512_934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1248" y="1760856"/>
            <a:ext cx="938191" cy="938191"/>
          </a:xfrm>
          <a:prstGeom prst="rect">
            <a:avLst/>
          </a:prstGeom>
          <a:noFill/>
        </p:spPr>
      </p:pic>
      <p:pic>
        <p:nvPicPr>
          <p:cNvPr id="24" name="Picture 8" descr="http://e-new.volbi.ru/pluginfile.php/17687/course/overviewfiles/NI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0888" y="4264404"/>
            <a:ext cx="676763" cy="676763"/>
          </a:xfrm>
          <a:prstGeom prst="rect">
            <a:avLst/>
          </a:prstGeom>
          <a:noFill/>
        </p:spPr>
      </p:pic>
      <p:pic>
        <p:nvPicPr>
          <p:cNvPr id="25" name="Picture 10" descr="https://img2.freepng.ru/20190209/oc/kisspng-physical-therapy-physical-medicine-and-rehabilitat-5c5f1e610f49d5.11472941154973756906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4704" y="5701270"/>
            <a:ext cx="781613" cy="625291"/>
          </a:xfrm>
          <a:prstGeom prst="rect">
            <a:avLst/>
          </a:prstGeom>
          <a:noFill/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69" y="3916852"/>
            <a:ext cx="4356123" cy="259624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54383" y="4307278"/>
            <a:ext cx="14470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2023</a:t>
            </a:r>
            <a:endParaRPr lang="ru-RU" sz="36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599" y="238126"/>
            <a:ext cx="10014155" cy="499848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Реализация профсоюзных проектов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F1E3E4-C756-7271-DF99-6546B5A339B8}"/>
              </a:ext>
            </a:extLst>
          </p:cNvPr>
          <p:cNvSpPr txBox="1"/>
          <p:nvPr/>
        </p:nvSpPr>
        <p:spPr>
          <a:xfrm>
            <a:off x="1663699" y="5328835"/>
            <a:ext cx="2262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Профсоюзное образование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9B5F48-CA91-E988-1B40-4134AE4AA90B}"/>
              </a:ext>
            </a:extLst>
          </p:cNvPr>
          <p:cNvSpPr txBox="1"/>
          <p:nvPr/>
        </p:nvSpPr>
        <p:spPr>
          <a:xfrm>
            <a:off x="5542876" y="5165265"/>
            <a:ext cx="2262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Профсоюз – </a:t>
            </a:r>
          </a:p>
          <a:p>
            <a:pPr algn="ctr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территория здоровья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9B5F48-CA91-E988-1B40-4134AE4AA90B}"/>
              </a:ext>
            </a:extLst>
          </p:cNvPr>
          <p:cNvSpPr txBox="1"/>
          <p:nvPr/>
        </p:nvSpPr>
        <p:spPr>
          <a:xfrm>
            <a:off x="9201340" y="5165266"/>
            <a:ext cx="22625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Профсоюз – </a:t>
            </a:r>
          </a:p>
          <a:p>
            <a:pPr algn="ctr"/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территория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возможностей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aleway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16017" y="1204000"/>
            <a:ext cx="2833210" cy="3777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r="13101"/>
          <a:stretch/>
        </p:blipFill>
        <p:spPr>
          <a:xfrm>
            <a:off x="5210288" y="1160271"/>
            <a:ext cx="2927741" cy="3818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3" t="18911" r="51604" b="18986"/>
          <a:stretch/>
        </p:blipFill>
        <p:spPr>
          <a:xfrm>
            <a:off x="1473465" y="1179005"/>
            <a:ext cx="2958835" cy="3801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3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9154" y="169399"/>
            <a:ext cx="11192846" cy="49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dirty="0" smtClean="0"/>
              <a:t>Профсоюзное  образование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0907" y="986245"/>
            <a:ext cx="1050131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Январь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образовательно-методический семинар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г.Тобольск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Апрель 2023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– 12 сессия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Всероссийской педагогической школы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г.Москва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Апрель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семинар-совещание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г.Гатчина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Ленинградской обл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.)</a:t>
            </a:r>
            <a:endParaRPr lang="ru-RU" sz="2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Июнь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XI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 международный фестиваль учительских команд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(Адыгея)</a:t>
            </a:r>
            <a:endParaRPr lang="ru-RU" sz="22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Июнь 2023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«Игровые практики в охране труда и культуре безопасности». </a:t>
            </a:r>
            <a:endParaRPr lang="ru-RU" sz="22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Июнь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XI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I межрегиональный Форум молодых педагогов «Таир - 2023» (Республика Марий Эл)</a:t>
            </a: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Июль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Тренинг-лагерь </a:t>
            </a:r>
            <a:r>
              <a:rPr lang="ru-RU" sz="2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2200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п.Шепси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, Краснодарский край) </a:t>
            </a:r>
          </a:p>
          <a:p>
            <a:pPr marL="342900" lvl="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Октябрь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IX форум молодежного профсоюзного актива Тюменской области «</a:t>
            </a:r>
            <a:r>
              <a:rPr lang="ru-RU" sz="2200" dirty="0" err="1">
                <a:latin typeface="Arial" panose="020B0604020202020204" pitchFamily="34" charset="0"/>
                <a:ea typeface="Times New Roman" panose="02020603050405020304" pitchFamily="18" charset="0"/>
              </a:rPr>
              <a:t>Профстарт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» (</a:t>
            </a:r>
            <a:r>
              <a:rPr lang="ru-RU" sz="2200" dirty="0" err="1">
                <a:latin typeface="Arial" panose="020B0604020202020204" pitchFamily="34" charset="0"/>
                <a:ea typeface="Times New Roman" panose="02020603050405020304" pitchFamily="18" charset="0"/>
              </a:rPr>
              <a:t>г.Заводоуковск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34290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Декабрь 2023 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– I форум-фестиваль «</a:t>
            </a:r>
            <a:r>
              <a:rPr lang="ru-RU" sz="2200" dirty="0" err="1">
                <a:latin typeface="Arial" panose="020B0604020202020204" pitchFamily="34" charset="0"/>
                <a:ea typeface="Times New Roman" panose="02020603050405020304" pitchFamily="18" charset="0"/>
              </a:rPr>
              <a:t>ПРОдвижение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 ЗОЖ», в рамках федерального проекта «Профсоюз – территория здоровья» (</a:t>
            </a:r>
            <a:r>
              <a:rPr lang="ru-RU" sz="2200" dirty="0" err="1">
                <a:latin typeface="Arial" panose="020B0604020202020204" pitchFamily="34" charset="0"/>
                <a:ea typeface="Times New Roman" panose="02020603050405020304" pitchFamily="18" charset="0"/>
              </a:rPr>
              <a:t>г.Москва</a:t>
            </a:r>
            <a:r>
              <a:rPr lang="ru-RU" sz="2200" dirty="0"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47976" y="463025"/>
            <a:ext cx="21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Обучаемся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9154" y="169399"/>
            <a:ext cx="11192846" cy="49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dirty="0" smtClean="0"/>
              <a:t>Профсоюзное  образование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049301" y="507279"/>
            <a:ext cx="214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Обучаем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7186" y="1007127"/>
            <a:ext cx="10436781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Ежемесячно - учеба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председателей ППО.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Март 2023 – Межрегиональный открытый семинар «Из опыта работы Совета молодых педагогов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г.Тюмени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и Екатеринбурга».</a:t>
            </a:r>
          </a:p>
          <a:p>
            <a:pPr marL="342900" indent="-342900" algn="just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Октябрь 2023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- Ведение финансовой документации в первичной профсоюзной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организации. </a:t>
            </a:r>
          </a:p>
          <a:p>
            <a:pPr marL="342900" indent="-342900" algn="just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Октябрь 2023 - Семинар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для уполномоченных (доверенных) лиц, членов комитетов (комиссий) по охране труда первичных профсоюзных организаций образовательных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учреждений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Ноябрь 2023 - Обучение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</a:rPr>
              <a:t>модераторов для проведения образовательного тренинга по теме: «Игровые практики в охране труда и культуре безопасности». </a:t>
            </a:r>
          </a:p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Ноябрь 2023 - обучение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требованиям охраны труда уполномоченных (доверенных)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лиц первичных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профсоюзных организаций образовательных учреждений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ДПО АНО ТО «НИИ БЖД».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502359" y="5425732"/>
            <a:ext cx="2125184" cy="75695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EBF7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1393360" y="1706287"/>
            <a:ext cx="5721816" cy="150617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EBF7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406344" y="4471275"/>
            <a:ext cx="2876139" cy="73530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EBF7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2183802" y="3476160"/>
            <a:ext cx="3245744" cy="75695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EEBF7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9961326" y="544281"/>
            <a:ext cx="2230674" cy="6313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3481746" y="532721"/>
            <a:ext cx="6928187" cy="6325279"/>
          </a:xfrm>
          <a:prstGeom prst="triangle">
            <a:avLst>
              <a:gd name="adj" fmla="val 93513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8265469" y="5689942"/>
            <a:ext cx="3685739" cy="75695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8305592" y="4682894"/>
            <a:ext cx="3645616" cy="75695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102704" y="4734098"/>
            <a:ext cx="1836800" cy="152392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8305592" y="3455215"/>
            <a:ext cx="3717047" cy="1048776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315450" y="2497625"/>
            <a:ext cx="2707189" cy="756957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21334" y="94425"/>
            <a:ext cx="11192846" cy="4998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Профсоюз – территория здоровья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55FE89-F343-92FD-00B4-D654A26C6A1E}"/>
              </a:ext>
            </a:extLst>
          </p:cNvPr>
          <p:cNvSpPr txBox="1"/>
          <p:nvPr/>
        </p:nvSpPr>
        <p:spPr>
          <a:xfrm>
            <a:off x="2433362" y="3658455"/>
            <a:ext cx="2698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ym typeface="Raleway"/>
              </a:rPr>
              <a:t>«</a:t>
            </a:r>
            <a:r>
              <a:rPr lang="ru-RU" sz="2000" dirty="0">
                <a:sym typeface="Raleway"/>
              </a:rPr>
              <a:t>Здоровые решения»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640" y="5478320"/>
            <a:ext cx="170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Амбассадоры</a:t>
            </a:r>
            <a:r>
              <a:rPr lang="ru-RU" dirty="0" smtClean="0"/>
              <a:t> здоровья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6FF9DA-8DCF-C971-BC27-358B96C8863E}"/>
              </a:ext>
            </a:extLst>
          </p:cNvPr>
          <p:cNvSpPr txBox="1"/>
          <p:nvPr/>
        </p:nvSpPr>
        <p:spPr>
          <a:xfrm>
            <a:off x="9561635" y="2497625"/>
            <a:ext cx="2022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ym typeface="Raleway"/>
              </a:rPr>
              <a:t>Как управлять собой в конфликте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534D8B-7C23-9BCC-7141-4A4A2126DD24}"/>
              </a:ext>
            </a:extLst>
          </p:cNvPr>
          <p:cNvSpPr txBox="1"/>
          <p:nvPr/>
        </p:nvSpPr>
        <p:spPr>
          <a:xfrm>
            <a:off x="8329070" y="5713263"/>
            <a:ext cx="3558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sym typeface="Raleway"/>
              </a:rPr>
              <a:t>Как снять стресс, чтобы он остался незаметным для окружающих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AEFAA3-549D-7274-8EF0-DC08F0109808}"/>
              </a:ext>
            </a:extLst>
          </p:cNvPr>
          <p:cNvSpPr txBox="1"/>
          <p:nvPr/>
        </p:nvSpPr>
        <p:spPr>
          <a:xfrm>
            <a:off x="8305592" y="4686464"/>
            <a:ext cx="3846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ym typeface="Raleway"/>
              </a:rPr>
              <a:t>Легенды ЛОР-кабинета. </a:t>
            </a:r>
          </a:p>
          <a:p>
            <a:pPr algn="ctr"/>
            <a:r>
              <a:rPr lang="ru-RU" dirty="0">
                <a:sym typeface="Raleway"/>
              </a:rPr>
              <a:t>Мифы и факты в сезон простуд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AEFAA3-549D-7274-8EF0-DC08F0109808}"/>
              </a:ext>
            </a:extLst>
          </p:cNvPr>
          <p:cNvSpPr txBox="1"/>
          <p:nvPr/>
        </p:nvSpPr>
        <p:spPr>
          <a:xfrm>
            <a:off x="8473603" y="3528041"/>
            <a:ext cx="3477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ym typeface="Raleway"/>
              </a:rPr>
              <a:t>Как выстроить отношения с коллегами в педагогическом коллективе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009B9A-53B1-28DB-187E-B0F779CB5BF7}"/>
              </a:ext>
            </a:extLst>
          </p:cNvPr>
          <p:cNvSpPr txBox="1"/>
          <p:nvPr/>
        </p:nvSpPr>
        <p:spPr>
          <a:xfrm>
            <a:off x="6415747" y="4858560"/>
            <a:ext cx="1383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ym typeface="Raleway"/>
              </a:rPr>
              <a:t>Методика удержания внимания учащихся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17433" y="4646783"/>
            <a:ext cx="2876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 err="1" smtClean="0"/>
              <a:t>ПРОдвижение</a:t>
            </a:r>
            <a:r>
              <a:rPr lang="ru-RU" sz="2000" dirty="0" smtClean="0"/>
              <a:t> ЗОЖ</a:t>
            </a:r>
            <a:r>
              <a:rPr lang="ru-RU" sz="2000" dirty="0"/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02359" y="1737819"/>
            <a:ext cx="5612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0" algn="ctr">
              <a:spcAft>
                <a:spcPts val="0"/>
              </a:spcAft>
            </a:pPr>
            <a:r>
              <a:rPr lang="ru-RU" dirty="0" smtClean="0"/>
              <a:t>«</a:t>
            </a:r>
            <a:r>
              <a:rPr lang="ru-RU" dirty="0"/>
              <a:t>Российская организация высокой социальной </a:t>
            </a:r>
            <a:r>
              <a:rPr lang="ru-RU" dirty="0" smtClean="0"/>
              <a:t>эффективности». </a:t>
            </a:r>
            <a:br>
              <a:rPr lang="ru-RU" dirty="0" smtClean="0"/>
            </a:br>
            <a:r>
              <a:rPr lang="ru-RU" dirty="0" smtClean="0"/>
              <a:t>НОМИНАЦИЯ За </a:t>
            </a:r>
            <a:r>
              <a:rPr lang="ru-RU" dirty="0"/>
              <a:t>формирование здорового образа жизни в </a:t>
            </a:r>
            <a:r>
              <a:rPr lang="ru-RU" dirty="0" smtClean="0"/>
              <a:t>организациях   непроизводственной </a:t>
            </a:r>
            <a:r>
              <a:rPr lang="ru-RU" dirty="0"/>
              <a:t>сферы  </a:t>
            </a:r>
            <a:r>
              <a:rPr lang="ru-RU" dirty="0" smtClean="0"/>
              <a:t>с.36, 50, 60.</a:t>
            </a:r>
            <a:endParaRPr lang="ru-RU" dirty="0"/>
          </a:p>
        </p:txBody>
      </p:sp>
      <p:pic>
        <p:nvPicPr>
          <p:cNvPr id="1026" name="Picture 2" descr="https://migsoft.ru/upload/iblock/3e3/c7then170oa8f59n37jz9m6n69viq4h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3" r="15107"/>
          <a:stretch/>
        </p:blipFill>
        <p:spPr bwMode="auto">
          <a:xfrm>
            <a:off x="10355936" y="804271"/>
            <a:ext cx="1643062" cy="142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517022" y="1011704"/>
            <a:ext cx="540948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2185C5"/>
              </a:buClr>
              <a:buSzPts val="4400"/>
              <a:buFont typeface="Raleway"/>
              <a:buNone/>
            </a:pPr>
            <a:r>
              <a:rPr lang="ru-RU" sz="2200" b="1" kern="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Raleway"/>
                <a:cs typeface="Calibri" panose="020F0502020204030204" pitchFamily="34" charset="0"/>
              </a:rPr>
              <a:t>Всероссийские конкурсы и фестивали</a:t>
            </a:r>
            <a:endParaRPr lang="ru-RU" sz="2200" b="1" kern="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Raleway"/>
              <a:cs typeface="Calibri" panose="020F0502020204030204" pitchFamily="34" charset="0"/>
            </a:endParaRPr>
          </a:p>
        </p:txBody>
      </p:sp>
      <p:sp>
        <p:nvSpPr>
          <p:cNvPr id="6" name="Google Shape;88;p12">
            <a:extLst>
              <a:ext uri="{FF2B5EF4-FFF2-40B4-BE49-F238E27FC236}">
                <a16:creationId xmlns:a16="http://schemas.microsoft.com/office/drawing/2014/main" xmlns="" id="{225E9A16-283E-E827-EAEE-33C5464326F3}"/>
              </a:ext>
            </a:extLst>
          </p:cNvPr>
          <p:cNvSpPr txBox="1">
            <a:spLocks/>
          </p:cNvSpPr>
          <p:nvPr/>
        </p:nvSpPr>
        <p:spPr>
          <a:xfrm rot="18931436">
            <a:off x="3103818" y="3349295"/>
            <a:ext cx="8292414" cy="59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400"/>
              <a:buFont typeface="Raleway"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Raleway"/>
              </a:rPr>
              <a:t>Вебинары для членов Профсоюза с АНО «Культура здоровья»</a:t>
            </a:r>
          </a:p>
        </p:txBody>
      </p:sp>
      <p:sp>
        <p:nvSpPr>
          <p:cNvPr id="23" name="Полилиния 22"/>
          <p:cNvSpPr/>
          <p:nvPr/>
        </p:nvSpPr>
        <p:spPr>
          <a:xfrm>
            <a:off x="1183595" y="860208"/>
            <a:ext cx="8188113" cy="5715000"/>
          </a:xfrm>
          <a:custGeom>
            <a:avLst/>
            <a:gdLst>
              <a:gd name="connsiteX0" fmla="*/ 0 w 8201025"/>
              <a:gd name="connsiteY0" fmla="*/ 0 h 5857875"/>
              <a:gd name="connsiteX1" fmla="*/ 14287 w 8201025"/>
              <a:gd name="connsiteY1" fmla="*/ 5843588 h 5857875"/>
              <a:gd name="connsiteX2" fmla="*/ 2271712 w 8201025"/>
              <a:gd name="connsiteY2" fmla="*/ 5857875 h 5857875"/>
              <a:gd name="connsiteX3" fmla="*/ 8201025 w 8201025"/>
              <a:gd name="connsiteY3" fmla="*/ 142875 h 5857875"/>
              <a:gd name="connsiteX4" fmla="*/ 0 w 8201025"/>
              <a:gd name="connsiteY4" fmla="*/ 0 h 5857875"/>
              <a:gd name="connsiteX0" fmla="*/ 1376 w 8188113"/>
              <a:gd name="connsiteY0" fmla="*/ 85725 h 5715000"/>
              <a:gd name="connsiteX1" fmla="*/ 1375 w 8188113"/>
              <a:gd name="connsiteY1" fmla="*/ 5700713 h 5715000"/>
              <a:gd name="connsiteX2" fmla="*/ 2258800 w 8188113"/>
              <a:gd name="connsiteY2" fmla="*/ 5715000 h 5715000"/>
              <a:gd name="connsiteX3" fmla="*/ 8188113 w 8188113"/>
              <a:gd name="connsiteY3" fmla="*/ 0 h 5715000"/>
              <a:gd name="connsiteX4" fmla="*/ 1376 w 8188113"/>
              <a:gd name="connsiteY4" fmla="*/ 85725 h 5715000"/>
              <a:gd name="connsiteX0" fmla="*/ 1376 w 8188113"/>
              <a:gd name="connsiteY0" fmla="*/ 42863 h 5715000"/>
              <a:gd name="connsiteX1" fmla="*/ 1375 w 8188113"/>
              <a:gd name="connsiteY1" fmla="*/ 5700713 h 5715000"/>
              <a:gd name="connsiteX2" fmla="*/ 2258800 w 8188113"/>
              <a:gd name="connsiteY2" fmla="*/ 5715000 h 5715000"/>
              <a:gd name="connsiteX3" fmla="*/ 8188113 w 8188113"/>
              <a:gd name="connsiteY3" fmla="*/ 0 h 5715000"/>
              <a:gd name="connsiteX4" fmla="*/ 1376 w 8188113"/>
              <a:gd name="connsiteY4" fmla="*/ 42863 h 5715000"/>
              <a:gd name="connsiteX0" fmla="*/ 1376 w 8188113"/>
              <a:gd name="connsiteY0" fmla="*/ 28575 h 5715000"/>
              <a:gd name="connsiteX1" fmla="*/ 1375 w 8188113"/>
              <a:gd name="connsiteY1" fmla="*/ 5700713 h 5715000"/>
              <a:gd name="connsiteX2" fmla="*/ 2258800 w 8188113"/>
              <a:gd name="connsiteY2" fmla="*/ 5715000 h 5715000"/>
              <a:gd name="connsiteX3" fmla="*/ 8188113 w 8188113"/>
              <a:gd name="connsiteY3" fmla="*/ 0 h 5715000"/>
              <a:gd name="connsiteX4" fmla="*/ 1376 w 8188113"/>
              <a:gd name="connsiteY4" fmla="*/ 28575 h 5715000"/>
              <a:gd name="connsiteX0" fmla="*/ 1376 w 8188113"/>
              <a:gd name="connsiteY0" fmla="*/ 14288 h 5715000"/>
              <a:gd name="connsiteX1" fmla="*/ 1375 w 8188113"/>
              <a:gd name="connsiteY1" fmla="*/ 5700713 h 5715000"/>
              <a:gd name="connsiteX2" fmla="*/ 2258800 w 8188113"/>
              <a:gd name="connsiteY2" fmla="*/ 5715000 h 5715000"/>
              <a:gd name="connsiteX3" fmla="*/ 8188113 w 8188113"/>
              <a:gd name="connsiteY3" fmla="*/ 0 h 5715000"/>
              <a:gd name="connsiteX4" fmla="*/ 1376 w 8188113"/>
              <a:gd name="connsiteY4" fmla="*/ 14288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8113" h="5715000">
                <a:moveTo>
                  <a:pt x="1376" y="14288"/>
                </a:moveTo>
                <a:cubicBezTo>
                  <a:pt x="6138" y="1962151"/>
                  <a:pt x="-3387" y="3752850"/>
                  <a:pt x="1375" y="5700713"/>
                </a:cubicBezTo>
                <a:lnTo>
                  <a:pt x="2258800" y="5715000"/>
                </a:lnTo>
                <a:lnTo>
                  <a:pt x="8188113" y="0"/>
                </a:lnTo>
                <a:lnTo>
                  <a:pt x="1376" y="14288"/>
                </a:lnTo>
                <a:close/>
              </a:path>
            </a:pathLst>
          </a:custGeom>
          <a:noFill/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5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120900" y="5040119"/>
            <a:ext cx="4969555" cy="1619905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180105"/>
            <a:ext cx="3451073" cy="3178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96923"/>
              </p:ext>
            </p:extLst>
          </p:nvPr>
        </p:nvGraphicFramePr>
        <p:xfrm>
          <a:off x="7479458" y="756818"/>
          <a:ext cx="4098773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8773"/>
              </a:tblGrid>
              <a:tr h="3723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Женские команды ОУ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38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команд,  </a:t>
                      </a: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11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видов спорта</a:t>
                      </a:r>
                      <a:endParaRPr lang="ru-RU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Женские команды ДОУ</a:t>
                      </a: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58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команд, </a:t>
                      </a: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10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видов спорта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Мужские команды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22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команды, </a:t>
                      </a: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12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видов спорта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650982"/>
              </p:ext>
            </p:extLst>
          </p:nvPr>
        </p:nvGraphicFramePr>
        <p:xfrm>
          <a:off x="2286001" y="5103311"/>
          <a:ext cx="465456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691"/>
                <a:gridCol w="1522869"/>
              </a:tblGrid>
              <a:tr h="372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Краснодарский край</a:t>
                      </a:r>
                      <a:endParaRPr lang="ru-RU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64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чел.</a:t>
                      </a:r>
                      <a:endParaRPr lang="ru-RU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Профсоюзная путевка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39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 чел.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Manrope Medium" pitchFamily="2" charset="0"/>
                          <a:ea typeface="Roboto" panose="02000000000000000000" pitchFamily="2" charset="0"/>
                        </a:rPr>
                        <a:t>Материальная помощь на оздоровление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Manrope Medium" pitchFamily="2" charset="0"/>
                          <a:ea typeface="Roboto" panose="02000000000000000000" pitchFamily="2" charset="0"/>
                          <a:cs typeface="+mn-cs"/>
                        </a:rPr>
                        <a:t>1 598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</a:rPr>
                        <a:t>тыс.р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973754" y="80499"/>
            <a:ext cx="11192846" cy="499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ru-RU" altLang="ru-RU" dirty="0"/>
              <a:t>Профсоюз – территория здоровья</a:t>
            </a:r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9294736" y="5514029"/>
            <a:ext cx="2692400" cy="1043007"/>
          </a:xfrm>
          <a:prstGeom prst="round2DiagRect">
            <a:avLst/>
          </a:prstGeom>
          <a:solidFill>
            <a:schemeClr val="bg1"/>
          </a:solidFill>
          <a:ln w="571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294736" y="5503551"/>
            <a:ext cx="269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dirty="0" smtClean="0">
                <a:latin typeface="Manrope Medium" pitchFamily="2" charset="0"/>
                <a:ea typeface="Roboto" panose="02000000000000000000" pitchFamily="2" charset="0"/>
              </a:rPr>
              <a:t>спортивно-туристические поездки</a:t>
            </a:r>
            <a:endParaRPr lang="ru-RU" dirty="0">
              <a:latin typeface="Manrope Medium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Manrope Medium" pitchFamily="2" charset="0"/>
                <a:ea typeface="Roboto" panose="02000000000000000000" pitchFamily="2" charset="0"/>
              </a:rPr>
              <a:t>34</a:t>
            </a:r>
            <a:r>
              <a:rPr lang="ru-RU" dirty="0">
                <a:ea typeface="Roboto" panose="02000000000000000000" pitchFamily="2" charset="0"/>
              </a:rPr>
              <a:t> чел.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320063" y="3062472"/>
            <a:ext cx="516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ТУРИЗМ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6167" y="4371822"/>
            <a:ext cx="523455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З Д О Р О В Л Е Н И Е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Т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Д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Ы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Х 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4460" y="317946"/>
            <a:ext cx="4416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СПАРТАКИАДА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4" t="25741" r="20011" b="19444"/>
          <a:stretch/>
        </p:blipFill>
        <p:spPr>
          <a:xfrm>
            <a:off x="5071083" y="854365"/>
            <a:ext cx="2127881" cy="2202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1297" r="8658"/>
          <a:stretch/>
        </p:blipFill>
        <p:spPr>
          <a:xfrm>
            <a:off x="1912640" y="911817"/>
            <a:ext cx="2609917" cy="2216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29129" r="24849" b="10000"/>
          <a:stretch/>
        </p:blipFill>
        <p:spPr>
          <a:xfrm>
            <a:off x="2879886" y="2311170"/>
            <a:ext cx="3352800" cy="1931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DAEE50B-3E11-973E-7A5A-7FAA24FB8E2D}"/>
              </a:ext>
            </a:extLst>
          </p:cNvPr>
          <p:cNvGrpSpPr/>
          <p:nvPr/>
        </p:nvGrpSpPr>
        <p:grpSpPr>
          <a:xfrm>
            <a:off x="1578208" y="1877372"/>
            <a:ext cx="3314505" cy="1561949"/>
            <a:chOff x="454001" y="1442378"/>
            <a:chExt cx="3314505" cy="1561949"/>
          </a:xfrm>
        </p:grpSpPr>
        <p:sp>
          <p:nvSpPr>
            <p:cNvPr id="5" name="Прямоугольник: скругленные противолежащие углы 33">
              <a:hlinkClick r:id="rId3"/>
              <a:extLst>
                <a:ext uri="{FF2B5EF4-FFF2-40B4-BE49-F238E27FC236}">
                  <a16:creationId xmlns:a16="http://schemas.microsoft.com/office/drawing/2014/main" xmlns="" id="{C9F1316B-6228-7C5E-2159-DD9CFE31AC4D}"/>
                </a:ext>
              </a:extLst>
            </p:cNvPr>
            <p:cNvSpPr/>
            <p:nvPr/>
          </p:nvSpPr>
          <p:spPr>
            <a:xfrm>
              <a:off x="500829" y="1442378"/>
              <a:ext cx="3267677" cy="156194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3296F82-D00F-F04C-B2D2-F0D47B462EE7}"/>
                </a:ext>
              </a:extLst>
            </p:cNvPr>
            <p:cNvSpPr txBox="1"/>
            <p:nvPr/>
          </p:nvSpPr>
          <p:spPr>
            <a:xfrm>
              <a:off x="454001" y="1574693"/>
              <a:ext cx="32676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Manrope Medium" pitchFamily="2" charset="0"/>
                  <a:ea typeface="Roboto" panose="02000000000000000000" pitchFamily="2" charset="0"/>
                  <a:sym typeface="Raleway"/>
                </a:rPr>
                <a:t>10 %</a:t>
              </a:r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 от стоимости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EA42332-C032-874E-740F-7EF3A19D4E5A}"/>
                </a:ext>
              </a:extLst>
            </p:cNvPr>
            <p:cNvSpPr txBox="1"/>
            <p:nvPr/>
          </p:nvSpPr>
          <p:spPr>
            <a:xfrm>
              <a:off x="500828" y="1924800"/>
              <a:ext cx="32676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посещение</a:t>
              </a:r>
              <a:r>
                <a:rPr kumimoji="0" lang="ru-RU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63636"/>
                  </a:solidFill>
                  <a:effectLst/>
                  <a:uLnTx/>
                  <a:uFillTx/>
                  <a:latin typeface="Yanone Kaffeesatz" pitchFamily="2" charset="-52"/>
                  <a:sym typeface="Raleway"/>
                </a:rPr>
                <a:t> </a:t>
              </a:r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аквапарка и СПА «</a:t>
              </a:r>
              <a:r>
                <a:rPr lang="ru-RU" sz="2000" dirty="0" err="1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ЛетоЛето</a:t>
              </a:r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»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A48135-10BA-145D-2594-B75E9624A96A}"/>
              </a:ext>
            </a:extLst>
          </p:cNvPr>
          <p:cNvSpPr txBox="1"/>
          <p:nvPr/>
        </p:nvSpPr>
        <p:spPr>
          <a:xfrm>
            <a:off x="5051380" y="1665254"/>
            <a:ext cx="682312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anrope Medium" pitchFamily="2" charset="0"/>
                <a:ea typeface="Roboto" panose="02000000000000000000" pitchFamily="2" charset="0"/>
                <a:sym typeface="Raleway"/>
              </a:rPr>
              <a:t>10%</a:t>
            </a:r>
            <a:r>
              <a:rPr lang="ru-RU" sz="28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 </a:t>
            </a:r>
            <a:r>
              <a:rPr lang="ru-RU" sz="28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скидка</a:t>
            </a:r>
            <a:endParaRPr lang="ru-RU" sz="28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endParaRPr lang="ru-RU" sz="1100" dirty="0" smtClean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Профилакторий «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Светлый» (</a:t>
            </a:r>
            <a:r>
              <a:rPr lang="ru-RU" sz="2000" dirty="0" err="1">
                <a:latin typeface="Manrope Medium" pitchFamily="2" charset="0"/>
                <a:ea typeface="Roboto" panose="02000000000000000000" pitchFamily="2" charset="0"/>
                <a:sym typeface="Raleway"/>
              </a:rPr>
              <a:t>г.Тюмень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) </a:t>
            </a: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/>
            </a:r>
            <a:b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</a:b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и санаторий Березовая 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роща (г. Ялуторовск)</a:t>
            </a:r>
          </a:p>
          <a:p>
            <a:pPr algn="ctr"/>
            <a:endParaRPr lang="ru-RU" sz="20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санаторий </a:t>
            </a: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и </a:t>
            </a:r>
            <a:r>
              <a:rPr lang="en-US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SPA-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отель «</a:t>
            </a:r>
            <a:r>
              <a:rPr lang="ru-RU" sz="2000" dirty="0" err="1">
                <a:latin typeface="Manrope Medium" pitchFamily="2" charset="0"/>
                <a:ea typeface="Roboto" panose="02000000000000000000" pitchFamily="2" charset="0"/>
                <a:sym typeface="Raleway"/>
              </a:rPr>
              <a:t>Ингала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»</a:t>
            </a:r>
          </a:p>
          <a:p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(</a:t>
            </a:r>
            <a:r>
              <a:rPr lang="ru-RU" sz="2000" dirty="0" err="1">
                <a:latin typeface="Manrope Medium" pitchFamily="2" charset="0"/>
                <a:ea typeface="Roboto" panose="02000000000000000000" pitchFamily="2" charset="0"/>
                <a:sym typeface="Raleway"/>
              </a:rPr>
              <a:t>Заводоуковский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 район)</a:t>
            </a:r>
          </a:p>
          <a:p>
            <a:pPr algn="ctr"/>
            <a:endParaRPr lang="ru-RU" sz="20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Санаторий «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Ласточка» </a:t>
            </a:r>
            <a:endParaRPr lang="ru-RU" sz="2000" dirty="0" smtClean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(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Тюменский район)</a:t>
            </a:r>
          </a:p>
          <a:p>
            <a:pPr algn="ctr"/>
            <a:endParaRPr lang="ru-RU" sz="20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Санаторий «</a:t>
            </a: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Сосновый 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бор»</a:t>
            </a:r>
          </a:p>
          <a:p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(</a:t>
            </a:r>
            <a:r>
              <a:rPr lang="ru-RU" sz="2000" dirty="0" err="1">
                <a:latin typeface="Manrope Medium" pitchFamily="2" charset="0"/>
                <a:ea typeface="Roboto" panose="02000000000000000000" pitchFamily="2" charset="0"/>
                <a:sym typeface="Raleway"/>
              </a:rPr>
              <a:t>Ялуторовский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 </a:t>
            </a: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район)</a:t>
            </a:r>
            <a:endParaRPr lang="ru-RU" sz="20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ctr"/>
            <a:endParaRPr lang="ru-RU" sz="2000" dirty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санаторий-профилакторий </a:t>
            </a:r>
            <a:endParaRPr lang="ru-RU" sz="2000" dirty="0" smtClean="0">
              <a:latin typeface="Manrope Medium" pitchFamily="2" charset="0"/>
              <a:ea typeface="Roboto" panose="02000000000000000000" pitchFamily="2" charset="0"/>
              <a:sym typeface="Raleway"/>
            </a:endParaRPr>
          </a:p>
          <a:p>
            <a:pPr algn="r"/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«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Светлый</a:t>
            </a:r>
            <a:r>
              <a:rPr lang="ru-RU" sz="2000" dirty="0" smtClean="0">
                <a:latin typeface="Manrope Medium" pitchFamily="2" charset="0"/>
                <a:ea typeface="Roboto" panose="02000000000000000000" pitchFamily="2" charset="0"/>
                <a:sym typeface="Raleway"/>
              </a:rPr>
              <a:t>» (</a:t>
            </a:r>
            <a:r>
              <a:rPr lang="ru-RU" sz="2000" dirty="0" err="1">
                <a:latin typeface="Manrope Medium" pitchFamily="2" charset="0"/>
                <a:ea typeface="Roboto" panose="02000000000000000000" pitchFamily="2" charset="0"/>
                <a:sym typeface="Raleway"/>
              </a:rPr>
              <a:t>г.Ялуторовск</a:t>
            </a:r>
            <a:r>
              <a:rPr lang="ru-RU" sz="2000" dirty="0">
                <a:latin typeface="Manrope Medium" pitchFamily="2" charset="0"/>
                <a:ea typeface="Roboto" panose="02000000000000000000" pitchFamily="2" charset="0"/>
                <a:sym typeface="Raleway"/>
              </a:rPr>
              <a:t>)</a:t>
            </a:r>
          </a:p>
          <a:p>
            <a:pPr algn="ctr"/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Yanone Kaffeesatz" pitchFamily="2" charset="-52"/>
              <a:sym typeface="Raleway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C647939F-F3EC-B0A8-60EE-A42E97F80AA9}"/>
              </a:ext>
            </a:extLst>
          </p:cNvPr>
          <p:cNvGrpSpPr/>
          <p:nvPr/>
        </p:nvGrpSpPr>
        <p:grpSpPr>
          <a:xfrm>
            <a:off x="1510091" y="4523447"/>
            <a:ext cx="3461955" cy="1609730"/>
            <a:chOff x="8434967" y="4647877"/>
            <a:chExt cx="3461955" cy="1609730"/>
          </a:xfrm>
        </p:grpSpPr>
        <p:sp>
          <p:nvSpPr>
            <p:cNvPr id="10" name="Прямоугольник: скругленные противолежащие углы 38">
              <a:extLst>
                <a:ext uri="{FF2B5EF4-FFF2-40B4-BE49-F238E27FC236}">
                  <a16:creationId xmlns:a16="http://schemas.microsoft.com/office/drawing/2014/main" xmlns="" id="{75772220-5E42-2881-1418-6FC93182A590}"/>
                </a:ext>
              </a:extLst>
            </p:cNvPr>
            <p:cNvSpPr/>
            <p:nvPr/>
          </p:nvSpPr>
          <p:spPr>
            <a:xfrm>
              <a:off x="8532106" y="4647877"/>
              <a:ext cx="3267677" cy="1561949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1BEAA4E-5FE7-41F1-9F02-17D5FD4EB2E8}"/>
                </a:ext>
              </a:extLst>
            </p:cNvPr>
            <p:cNvSpPr txBox="1"/>
            <p:nvPr/>
          </p:nvSpPr>
          <p:spPr>
            <a:xfrm>
              <a:off x="8629244" y="4903390"/>
              <a:ext cx="32676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accent1">
                      <a:lumMod val="75000"/>
                    </a:schemeClr>
                  </a:solidFill>
                  <a:latin typeface="Manrope Medium" pitchFamily="2" charset="0"/>
                  <a:ea typeface="Roboto" panose="02000000000000000000" pitchFamily="2" charset="0"/>
                  <a:sym typeface="Raleway"/>
                </a:rPr>
                <a:t>до 20 % </a:t>
              </a:r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от стоимости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D8D0639-CB57-7866-013F-36566BB4AD13}"/>
                </a:ext>
              </a:extLst>
            </p:cNvPr>
            <p:cNvSpPr txBox="1"/>
            <p:nvPr/>
          </p:nvSpPr>
          <p:spPr>
            <a:xfrm>
              <a:off x="8434967" y="5241944"/>
              <a:ext cx="326767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latin typeface="Manrope Medium" pitchFamily="2" charset="0"/>
                  <a:ea typeface="Roboto" panose="02000000000000000000" pitchFamily="2" charset="0"/>
                  <a:sym typeface="Raleway"/>
                </a:rPr>
                <a:t>Скидка в санатории Федерации Независимых Профсоюзов России</a:t>
              </a:r>
            </a:p>
          </p:txBody>
        </p:sp>
      </p:grpSp>
      <p:sp>
        <p:nvSpPr>
          <p:cNvPr id="13" name="Google Shape;88;p12">
            <a:extLst>
              <a:ext uri="{FF2B5EF4-FFF2-40B4-BE49-F238E27FC236}">
                <a16:creationId xmlns:a16="http://schemas.microsoft.com/office/drawing/2014/main" xmlns="" id="{6D725776-80E9-2154-8590-6FD68039CAE2}"/>
              </a:ext>
            </a:extLst>
          </p:cNvPr>
          <p:cNvSpPr txBox="1">
            <a:spLocks/>
          </p:cNvSpPr>
          <p:nvPr/>
        </p:nvSpPr>
        <p:spPr>
          <a:xfrm>
            <a:off x="3213101" y="847208"/>
            <a:ext cx="8661400" cy="58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Raleway"/>
              <a:buNone/>
              <a:defRPr sz="4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400"/>
              <a:buFont typeface="Raleway"/>
              <a:buNone/>
              <a:tabLst/>
              <a:defRPr/>
            </a:pPr>
            <a:r>
              <a:rPr lang="ru-RU" sz="2200" b="1" dirty="0">
                <a:solidFill>
                  <a:schemeClr val="tx1"/>
                </a:solidFill>
                <a:latin typeface="Manrope Medium" pitchFamily="2" charset="0"/>
                <a:ea typeface="Roboto" panose="02000000000000000000" pitchFamily="2" charset="0"/>
                <a:cs typeface="+mn-cs"/>
              </a:rPr>
              <a:t>Возможности для отдыха и </a:t>
            </a:r>
            <a:r>
              <a:rPr lang="ru-RU" sz="2200" b="1" dirty="0" smtClean="0">
                <a:solidFill>
                  <a:schemeClr val="tx1"/>
                </a:solidFill>
                <a:latin typeface="Manrope Medium" pitchFamily="2" charset="0"/>
                <a:ea typeface="Roboto" panose="02000000000000000000" pitchFamily="2" charset="0"/>
                <a:cs typeface="+mn-cs"/>
              </a:rPr>
              <a:t>оздоровления  членов </a:t>
            </a:r>
            <a:r>
              <a:rPr lang="ru-RU" sz="2200" b="1" dirty="0">
                <a:solidFill>
                  <a:schemeClr val="tx1"/>
                </a:solidFill>
                <a:latin typeface="Manrope Medium" pitchFamily="2" charset="0"/>
                <a:ea typeface="Roboto" panose="02000000000000000000" pitchFamily="2" charset="0"/>
                <a:cs typeface="+mn-cs"/>
              </a:rPr>
              <a:t>Профсоюза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021334" y="94425"/>
            <a:ext cx="11192846" cy="49984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Профсоюз – территория здоровья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studyforbusiness.ru/local/templates/main/assets/img/2020/leto_let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2" t="-4000" r="61064" b="4000"/>
          <a:stretch/>
        </p:blipFill>
        <p:spPr bwMode="auto">
          <a:xfrm>
            <a:off x="1287045" y="1076425"/>
            <a:ext cx="1206404" cy="851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77.rosprofprom.ru/wp-content/uploads/sites/49/2022/04/43d2e62b9296d55a5ab86f58604fcd0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67" y="3966160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yt3.ggpht.com/ytc/AKedOLSb5z07jQSqpZZkbhq6dSSBYju49TCxWdA2VIx9=s900-c-k-c0x00ffffff-no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site-sanatoria.ru/upload/000/u16/058/f6ed792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72" y="4019958"/>
            <a:ext cx="1627954" cy="855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.jcat.ru/images/orders/2022-11/23/3e5f9363c60ad7aeeba642363a54e4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3108129"/>
            <a:ext cx="1217802" cy="911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7693" y="5946413"/>
            <a:ext cx="2071157" cy="715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8" name="Picture 14" descr="https://nedugamnet.ru/sites/default/logo/1559276528-607313f05e5b5f5a6dd95e36f41e49cf05dNlr00vQ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552" y="4979015"/>
            <a:ext cx="1055032" cy="852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l="580" r="926"/>
          <a:stretch/>
        </p:blipFill>
        <p:spPr>
          <a:xfrm>
            <a:off x="5051381" y="2064678"/>
            <a:ext cx="2042026" cy="526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47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07569" y="1121756"/>
            <a:ext cx="630936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0900" y="293699"/>
            <a:ext cx="10515600" cy="49984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Охрана  труда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6133" y="1121756"/>
            <a:ext cx="4731880" cy="51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77327" y="1037479"/>
            <a:ext cx="6396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34</a:t>
            </a:r>
            <a:r>
              <a:rPr lang="ru-RU" sz="2400" dirty="0" smtClean="0"/>
              <a:t> внештатных технических инспектора труда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051465" y="1092009"/>
            <a:ext cx="393192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07569" y="2109499"/>
            <a:ext cx="630936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107569" y="3245209"/>
            <a:ext cx="10588752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32930" y="4298901"/>
            <a:ext cx="630936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99568" y="5439971"/>
            <a:ext cx="630936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894979" y="1007731"/>
            <a:ext cx="3949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Проведено</a:t>
            </a:r>
            <a:r>
              <a:rPr lang="ru-RU" sz="3200" dirty="0" smtClean="0"/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sz="3200" dirty="0" smtClean="0"/>
              <a:t> </a:t>
            </a:r>
            <a:r>
              <a:rPr lang="ru-RU" sz="2400" dirty="0"/>
              <a:t>обследований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95834" y="5352593"/>
            <a:ext cx="865361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Количество рабочих мест, на которых проведена СОУТ -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3542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2930" y="4212634"/>
            <a:ext cx="61701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17</a:t>
            </a:r>
            <a:r>
              <a:rPr lang="ru-RU" sz="3200" dirty="0" smtClean="0"/>
              <a:t>  ОУ</a:t>
            </a:r>
            <a:r>
              <a:rPr lang="ru-RU" sz="2400" dirty="0" smtClean="0"/>
              <a:t> реализовали право на возврат 20%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573415" y="2088430"/>
            <a:ext cx="4409970" cy="512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77327" y="1998490"/>
            <a:ext cx="63960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112</a:t>
            </a:r>
            <a:r>
              <a:rPr lang="ru-RU" sz="2400" dirty="0" smtClean="0"/>
              <a:t> уполномоченных по охране труда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415611" y="1968244"/>
            <a:ext cx="44285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/>
              <a:t>Проведено</a:t>
            </a:r>
            <a:r>
              <a:rPr lang="ru-RU" sz="3200" dirty="0" smtClean="0"/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135</a:t>
            </a:r>
            <a:r>
              <a:rPr lang="ru-RU" sz="3200" dirty="0" smtClean="0"/>
              <a:t> </a:t>
            </a:r>
            <a:r>
              <a:rPr lang="ru-RU" sz="2400" dirty="0"/>
              <a:t>обследований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7327" y="3142941"/>
            <a:ext cx="1089063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Проведено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257</a:t>
            </a:r>
            <a:r>
              <a:rPr lang="ru-RU" sz="2400" dirty="0" smtClean="0"/>
              <a:t> обследований совместно с органами управления образованием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4244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1062</Words>
  <Application>Microsoft Office PowerPoint</Application>
  <PresentationFormat>Широкоэкранный</PresentationFormat>
  <Paragraphs>246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9" baseType="lpstr">
      <vt:lpstr>Arial</vt:lpstr>
      <vt:lpstr>Arial Black</vt:lpstr>
      <vt:lpstr>Arial Narrow</vt:lpstr>
      <vt:lpstr>Bahnschrift Light</vt:lpstr>
      <vt:lpstr>Bahnschrift Light Condensed</vt:lpstr>
      <vt:lpstr>Bahnschrift SemiBold</vt:lpstr>
      <vt:lpstr>Bahnschrift SemiBold SemiConden</vt:lpstr>
      <vt:lpstr>Calibri</vt:lpstr>
      <vt:lpstr>Calibri Light</vt:lpstr>
      <vt:lpstr>Manrope Light</vt:lpstr>
      <vt:lpstr>Manrope Medium</vt:lpstr>
      <vt:lpstr>Manrope SemiBold</vt:lpstr>
      <vt:lpstr>Montserrat</vt:lpstr>
      <vt:lpstr>Raleway</vt:lpstr>
      <vt:lpstr>Roboto</vt:lpstr>
      <vt:lpstr>Symbol</vt:lpstr>
      <vt:lpstr>Times New Roman</vt:lpstr>
      <vt:lpstr>Wingdings</vt:lpstr>
      <vt:lpstr>Yanone Kaffeesatz</vt:lpstr>
      <vt:lpstr>Тема Office</vt:lpstr>
      <vt:lpstr>Презентация PowerPoint</vt:lpstr>
      <vt:lpstr>2023 год – Год педагога и наставника Год укрепления и развития социального партнерства</vt:lpstr>
      <vt:lpstr>Реализация профсоюзных проектов</vt:lpstr>
      <vt:lpstr>Презентация PowerPoint</vt:lpstr>
      <vt:lpstr>Презентация PowerPoint</vt:lpstr>
      <vt:lpstr>Профсоюз – территория здоровья</vt:lpstr>
      <vt:lpstr>Презентация PowerPoint</vt:lpstr>
      <vt:lpstr>Профсоюз – территория здоровья</vt:lpstr>
      <vt:lpstr>Охрана  труда</vt:lpstr>
      <vt:lpstr>Правозащитная  работа</vt:lpstr>
      <vt:lpstr>Профсоюз - территория возможностей</vt:lpstr>
      <vt:lpstr>Советы и объединения продолжают свою работу</vt:lpstr>
      <vt:lpstr>Информационная  работа</vt:lpstr>
      <vt:lpstr>Численность</vt:lpstr>
      <vt:lpstr>Численность</vt:lpstr>
      <vt:lpstr>Численность</vt:lpstr>
      <vt:lpstr>Профсоюзный бюджет</vt:lpstr>
      <vt:lpstr>Профсоюзный бюджет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Sherbakova</dc:creator>
  <cp:lastModifiedBy>Sherbakova</cp:lastModifiedBy>
  <cp:revision>136</cp:revision>
  <cp:lastPrinted>2024-04-02T06:25:51Z</cp:lastPrinted>
  <dcterms:created xsi:type="dcterms:W3CDTF">2024-02-27T04:46:46Z</dcterms:created>
  <dcterms:modified xsi:type="dcterms:W3CDTF">2024-04-04T06:52:26Z</dcterms:modified>
</cp:coreProperties>
</file>